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7" r:id="rId2"/>
    <p:sldId id="278" r:id="rId3"/>
    <p:sldId id="281" r:id="rId4"/>
    <p:sldId id="260" r:id="rId5"/>
    <p:sldId id="280" r:id="rId6"/>
    <p:sldId id="261" r:id="rId7"/>
    <p:sldId id="259" r:id="rId8"/>
    <p:sldId id="266" r:id="rId9"/>
    <p:sldId id="262" r:id="rId10"/>
    <p:sldId id="264" r:id="rId11"/>
    <p:sldId id="265" r:id="rId12"/>
    <p:sldId id="263" r:id="rId13"/>
    <p:sldId id="284" r:id="rId14"/>
    <p:sldId id="257" r:id="rId15"/>
    <p:sldId id="258" r:id="rId16"/>
    <p:sldId id="285" r:id="rId17"/>
    <p:sldId id="268" r:id="rId18"/>
    <p:sldId id="271" r:id="rId19"/>
    <p:sldId id="272" r:id="rId20"/>
    <p:sldId id="274" r:id="rId21"/>
    <p:sldId id="273" r:id="rId22"/>
    <p:sldId id="276" r:id="rId23"/>
    <p:sldId id="275" r:id="rId24"/>
    <p:sldId id="267" r:id="rId25"/>
    <p:sldId id="279" r:id="rId2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724A"/>
    <a:srgbClr val="D1440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41CB0-EF72-4C8E-98A6-380FF45AAEC5}"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pPr rtl="1"/>
          <a:endParaRPr lang="ar-JO"/>
        </a:p>
      </dgm:t>
    </dgm:pt>
    <dgm:pt modelId="{9C6A8F4F-4EF9-40FB-9544-CE88ADE8A449}">
      <dgm:prSet phldrT="[Text]"/>
      <dgm:spPr>
        <a:solidFill>
          <a:srgbClr val="00B050"/>
        </a:solidFill>
      </dgm:spPr>
      <dgm:t>
        <a:bodyPr/>
        <a:lstStyle/>
        <a:p>
          <a:pPr rtl="1"/>
          <a:r>
            <a:rPr lang="ar-JO" b="1" dirty="0" smtClean="0"/>
            <a:t>هو من أجلها</a:t>
          </a:r>
          <a:endParaRPr lang="ar-JO" b="1" dirty="0"/>
        </a:p>
      </dgm:t>
    </dgm:pt>
    <dgm:pt modelId="{4FDDE4DA-3FD4-4870-9520-5983C4FE8E45}" type="parTrans" cxnId="{AA6DBED3-6B84-4EC7-9761-7F0ACAAE3376}">
      <dgm:prSet/>
      <dgm:spPr/>
      <dgm:t>
        <a:bodyPr/>
        <a:lstStyle/>
        <a:p>
          <a:pPr rtl="1"/>
          <a:endParaRPr lang="ar-JO"/>
        </a:p>
      </dgm:t>
    </dgm:pt>
    <dgm:pt modelId="{10678868-B7FB-4E4D-9BDE-7555B56EFC1B}" type="sibTrans" cxnId="{AA6DBED3-6B84-4EC7-9761-7F0ACAAE3376}">
      <dgm:prSet/>
      <dgm:spPr/>
      <dgm:t>
        <a:bodyPr/>
        <a:lstStyle/>
        <a:p>
          <a:pPr rtl="1"/>
          <a:endParaRPr lang="ar-JO"/>
        </a:p>
      </dgm:t>
    </dgm:pt>
    <dgm:pt modelId="{E606D48B-16E7-4F34-90D5-D144BE0AEA76}">
      <dgm:prSet phldrT="[Text]"/>
      <dgm:spPr>
        <a:solidFill>
          <a:srgbClr val="00B050"/>
        </a:solidFill>
      </dgm:spPr>
      <dgm:t>
        <a:bodyPr/>
        <a:lstStyle/>
        <a:p>
          <a:pPr rtl="1"/>
          <a:r>
            <a:rPr lang="ar-JO" b="1" dirty="0" smtClean="0"/>
            <a:t>هي من أجله</a:t>
          </a:r>
          <a:endParaRPr lang="ar-JO" b="1" dirty="0"/>
        </a:p>
      </dgm:t>
    </dgm:pt>
    <dgm:pt modelId="{8EB6FA3D-E023-482F-84A5-0939BD0E24C1}" type="parTrans" cxnId="{2A1A6B19-2A9C-45D3-8998-D6ED4F46E684}">
      <dgm:prSet/>
      <dgm:spPr/>
      <dgm:t>
        <a:bodyPr/>
        <a:lstStyle/>
        <a:p>
          <a:pPr rtl="1"/>
          <a:endParaRPr lang="ar-JO"/>
        </a:p>
      </dgm:t>
    </dgm:pt>
    <dgm:pt modelId="{5F97B975-4E17-4E48-8F9D-22BF01631514}" type="sibTrans" cxnId="{2A1A6B19-2A9C-45D3-8998-D6ED4F46E684}">
      <dgm:prSet/>
      <dgm:spPr/>
      <dgm:t>
        <a:bodyPr/>
        <a:lstStyle/>
        <a:p>
          <a:pPr rtl="1"/>
          <a:endParaRPr lang="ar-JO"/>
        </a:p>
      </dgm:t>
    </dgm:pt>
    <dgm:pt modelId="{03CD716A-77EC-432C-9552-927BA009B10B}" type="pres">
      <dgm:prSet presAssocID="{F0A41CB0-EF72-4C8E-98A6-380FF45AAEC5}" presName="diagram" presStyleCnt="0">
        <dgm:presLayoutVars>
          <dgm:dir/>
          <dgm:resizeHandles val="exact"/>
        </dgm:presLayoutVars>
      </dgm:prSet>
      <dgm:spPr/>
    </dgm:pt>
    <dgm:pt modelId="{37DE91B4-6205-403A-9F4D-837118AAA699}" type="pres">
      <dgm:prSet presAssocID="{9C6A8F4F-4EF9-40FB-9544-CE88ADE8A449}" presName="arrow" presStyleLbl="node1" presStyleIdx="0" presStyleCnt="2">
        <dgm:presLayoutVars>
          <dgm:bulletEnabled val="1"/>
        </dgm:presLayoutVars>
      </dgm:prSet>
      <dgm:spPr/>
    </dgm:pt>
    <dgm:pt modelId="{62082A1C-951A-4036-87D5-1405FECBFEF0}" type="pres">
      <dgm:prSet presAssocID="{E606D48B-16E7-4F34-90D5-D144BE0AEA76}" presName="arrow" presStyleLbl="node1" presStyleIdx="1" presStyleCnt="2">
        <dgm:presLayoutVars>
          <dgm:bulletEnabled val="1"/>
        </dgm:presLayoutVars>
      </dgm:prSet>
      <dgm:spPr/>
    </dgm:pt>
  </dgm:ptLst>
  <dgm:cxnLst>
    <dgm:cxn modelId="{38888C29-E50E-4E3D-8599-701F2B888C88}" type="presOf" srcId="{9C6A8F4F-4EF9-40FB-9544-CE88ADE8A449}" destId="{37DE91B4-6205-403A-9F4D-837118AAA699}" srcOrd="0" destOrd="0" presId="urn:microsoft.com/office/officeart/2005/8/layout/arrow5"/>
    <dgm:cxn modelId="{233B9778-DD35-4246-AAE3-0E0C2348FF5F}" type="presOf" srcId="{E606D48B-16E7-4F34-90D5-D144BE0AEA76}" destId="{62082A1C-951A-4036-87D5-1405FECBFEF0}" srcOrd="0" destOrd="0" presId="urn:microsoft.com/office/officeart/2005/8/layout/arrow5"/>
    <dgm:cxn modelId="{AA6DBED3-6B84-4EC7-9761-7F0ACAAE3376}" srcId="{F0A41CB0-EF72-4C8E-98A6-380FF45AAEC5}" destId="{9C6A8F4F-4EF9-40FB-9544-CE88ADE8A449}" srcOrd="0" destOrd="0" parTransId="{4FDDE4DA-3FD4-4870-9520-5983C4FE8E45}" sibTransId="{10678868-B7FB-4E4D-9BDE-7555B56EFC1B}"/>
    <dgm:cxn modelId="{2A1A6B19-2A9C-45D3-8998-D6ED4F46E684}" srcId="{F0A41CB0-EF72-4C8E-98A6-380FF45AAEC5}" destId="{E606D48B-16E7-4F34-90D5-D144BE0AEA76}" srcOrd="1" destOrd="0" parTransId="{8EB6FA3D-E023-482F-84A5-0939BD0E24C1}" sibTransId="{5F97B975-4E17-4E48-8F9D-22BF01631514}"/>
    <dgm:cxn modelId="{0B6BC2F1-5D5C-4C5B-BE48-7A307C7C6380}" type="presOf" srcId="{F0A41CB0-EF72-4C8E-98A6-380FF45AAEC5}" destId="{03CD716A-77EC-432C-9552-927BA009B10B}" srcOrd="0" destOrd="0" presId="urn:microsoft.com/office/officeart/2005/8/layout/arrow5"/>
    <dgm:cxn modelId="{7C9D42CE-BC45-49F1-AE4F-24E34574FFAF}" type="presParOf" srcId="{03CD716A-77EC-432C-9552-927BA009B10B}" destId="{37DE91B4-6205-403A-9F4D-837118AAA699}" srcOrd="0" destOrd="0" presId="urn:microsoft.com/office/officeart/2005/8/layout/arrow5"/>
    <dgm:cxn modelId="{656CA003-79CA-4853-88E4-2B9AC0C6E791}" type="presParOf" srcId="{03CD716A-77EC-432C-9552-927BA009B10B}" destId="{62082A1C-951A-4036-87D5-1405FECBFEF0}" srcOrd="1" destOrd="0" presId="urn:microsoft.com/office/officeart/2005/8/layout/arrow5"/>
  </dgm:cxnLst>
  <dgm:bg/>
  <dgm:whole/>
</dgm:dataModel>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42CEF-CF36-411A-8C0D-A71D8C11AAA8}" type="datetimeFigureOut">
              <a:rPr lang="ar-JO" smtClean="0"/>
              <a:pPr/>
              <a:t>08/08/1439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842CEF-CF36-411A-8C0D-A71D8C11AAA8}" type="datetimeFigureOut">
              <a:rPr lang="ar-JO" smtClean="0"/>
              <a:pPr/>
              <a:t>08/08/1439</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2143CA-5B3C-4E54-B529-73AF0D6CDE4D}"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0560752-AC5D-4F13-ABB2-31E47A5D40E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25390"/>
          <a:stretch/>
        </p:blipFill>
        <p:spPr>
          <a:xfrm>
            <a:off x="-3936" y="0"/>
            <a:ext cx="9144000" cy="3837562"/>
          </a:xfrm>
          <a:prstGeom prst="rect">
            <a:avLst/>
          </a:prstGeom>
        </p:spPr>
      </p:pic>
      <p:pic>
        <p:nvPicPr>
          <p:cNvPr id="9" name="Picture 8">
            <a:extLst>
              <a:ext uri="{FF2B5EF4-FFF2-40B4-BE49-F238E27FC236}">
                <a16:creationId xmlns:a16="http://schemas.microsoft.com/office/drawing/2014/main" xmlns="" id="{56019390-83DB-4263-9E4B-AB2C7C3F171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35222" y="2172984"/>
            <a:ext cx="4873557" cy="3573479"/>
          </a:xfrm>
          <a:prstGeom prst="rect">
            <a:avLst/>
          </a:prstGeom>
        </p:spPr>
      </p:pic>
    </p:spTree>
    <p:extLst>
      <p:ext uri="{BB962C8B-B14F-4D97-AF65-F5344CB8AC3E}">
        <p14:creationId xmlns:p14="http://schemas.microsoft.com/office/powerpoint/2010/main" xmlns="" val="285511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24">
            <a:extLst>
              <a:ext uri="{FF2B5EF4-FFF2-40B4-BE49-F238E27FC236}">
                <a16:creationId xmlns:a16="http://schemas.microsoft.com/office/drawing/2014/main" xmlns="" id="{5F5E8DD9-2276-45D2-AA4F-EAA52DA0A250}"/>
              </a:ext>
            </a:extLst>
          </p:cNvPr>
          <p:cNvPicPr>
            <a:picLocks noGrp="1" noChangeArrowheads="1"/>
          </p:cNvPicPr>
          <p:nvPr>
            <p:ph idx="1"/>
          </p:nvPr>
        </p:nvPicPr>
        <p:blipFill>
          <a:blip r:embed="rId2">
            <a:extLst>
              <a:ext uri="{28A0092B-C50C-407E-A947-70E740481C1C}">
                <a14:useLocalDpi xmlns:a14="http://schemas.microsoft.com/office/drawing/2010/main" xmlns="" val="0"/>
              </a:ext>
            </a:extLst>
          </a:blip>
          <a:srcRect l="-1721" t="-3546" r="-3242" b="-2832"/>
          <a:stretch>
            <a:fillRect/>
          </a:stretch>
        </p:blipFill>
        <p:spPr bwMode="auto">
          <a:xfrm>
            <a:off x="539552" y="1556792"/>
            <a:ext cx="3567910" cy="3436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071934" y="0"/>
            <a:ext cx="4714876" cy="6709529"/>
          </a:xfrm>
          <a:prstGeom prst="rect">
            <a:avLst/>
          </a:prstGeom>
        </p:spPr>
        <p:txBody>
          <a:bodyPr wrap="square">
            <a:spAutoFit/>
          </a:bodyPr>
          <a:lstStyle/>
          <a:p>
            <a:endParaRPr lang="ar-OM" dirty="0"/>
          </a:p>
          <a:p>
            <a:endParaRPr lang="ar-OM" dirty="0"/>
          </a:p>
          <a:p>
            <a:r>
              <a:rPr lang="ar-JO" sz="3200" b="1" dirty="0">
                <a:solidFill>
                  <a:srgbClr val="FFFF00"/>
                </a:solidFill>
              </a:rPr>
              <a:t>مشاركة المرأة العربية في عقدين</a:t>
            </a:r>
            <a:r>
              <a:rPr lang="ar-JO" sz="3200" b="1" dirty="0" smtClean="0">
                <a:solidFill>
                  <a:srgbClr val="FFFF00"/>
                </a:solidFill>
              </a:rPr>
              <a:t>:</a:t>
            </a:r>
          </a:p>
          <a:p>
            <a:endParaRPr lang="ar-JO" sz="2400" b="1" dirty="0"/>
          </a:p>
          <a:p>
            <a:r>
              <a:rPr lang="ar-OM" sz="2400" dirty="0"/>
              <a:t> </a:t>
            </a:r>
            <a:endParaRPr lang="ar-JO" sz="2400" dirty="0" smtClean="0"/>
          </a:p>
          <a:p>
            <a:r>
              <a:rPr lang="ar-JO" sz="2400" dirty="0" smtClean="0"/>
              <a:t>- </a:t>
            </a:r>
            <a:r>
              <a:rPr lang="ar-OM" sz="2400" dirty="0" smtClean="0"/>
              <a:t>بلغ</a:t>
            </a:r>
            <a:r>
              <a:rPr lang="ar-JO" sz="2400" dirty="0" smtClean="0"/>
              <a:t> </a:t>
            </a:r>
            <a:r>
              <a:rPr lang="ar-JO" sz="2400" dirty="0"/>
              <a:t>متوسط</a:t>
            </a:r>
            <a:r>
              <a:rPr lang="ar-OM" sz="2400" dirty="0"/>
              <a:t> نسبة مشاركة المرأة  في </a:t>
            </a:r>
            <a:r>
              <a:rPr lang="ar-JO" sz="2400" dirty="0"/>
              <a:t>العقدين الماضيين في </a:t>
            </a:r>
            <a:r>
              <a:rPr lang="ar-OM" sz="2400" dirty="0"/>
              <a:t>سوق العمل</a:t>
            </a:r>
            <a:r>
              <a:rPr lang="ar-JO" sz="2400" dirty="0"/>
              <a:t> 10%</a:t>
            </a:r>
            <a:r>
              <a:rPr lang="ar-OM" sz="2400" dirty="0"/>
              <a:t> </a:t>
            </a:r>
            <a:r>
              <a:rPr lang="ar-JO" sz="2400" dirty="0"/>
              <a:t>، وارتفع هذا المعدل بشكل ملموس في العقد الحالي إلى23% </a:t>
            </a:r>
          </a:p>
          <a:p>
            <a:r>
              <a:rPr lang="ar-OM" sz="2400" b="1" dirty="0"/>
              <a:t>و</a:t>
            </a:r>
            <a:r>
              <a:rPr lang="ar-JO" sz="2400" b="1" dirty="0"/>
              <a:t>لكنه يبقى</a:t>
            </a:r>
            <a:r>
              <a:rPr lang="ar-OM" sz="2400" b="1" dirty="0"/>
              <a:t> المعدل الأدني</a:t>
            </a:r>
            <a:r>
              <a:rPr lang="ar-JO" sz="2400" b="1" dirty="0"/>
              <a:t> بين مناطق </a:t>
            </a:r>
            <a:r>
              <a:rPr lang="ar-OM" sz="2400" b="1" dirty="0"/>
              <a:t>العالم</a:t>
            </a:r>
            <a:r>
              <a:rPr lang="ar-JO" sz="2400" b="1" dirty="0"/>
              <a:t> ( آسيا 65%، دول </a:t>
            </a:r>
            <a:r>
              <a:rPr lang="en-US" sz="2400" b="1" dirty="0"/>
              <a:t>OECD </a:t>
            </a:r>
            <a:r>
              <a:rPr lang="ar-JO" sz="2400" b="1" dirty="0"/>
              <a:t> </a:t>
            </a:r>
            <a:r>
              <a:rPr lang="en-US" sz="2400" b="1" dirty="0"/>
              <a:t> (59%</a:t>
            </a:r>
            <a:endParaRPr lang="ar-JO" sz="2400" b="1" dirty="0"/>
          </a:p>
          <a:p>
            <a:r>
              <a:rPr lang="ar-JO" sz="2400" dirty="0" smtClean="0"/>
              <a:t>- </a:t>
            </a:r>
            <a:r>
              <a:rPr lang="ar-OM" sz="2400" dirty="0" smtClean="0"/>
              <a:t>إذا </a:t>
            </a:r>
            <a:r>
              <a:rPr lang="ar-JO" sz="2400" dirty="0"/>
              <a:t>لم تتسارع معدلات نمو مشاركة المرأة العربية في سوق العمل، </a:t>
            </a:r>
            <a:r>
              <a:rPr lang="ar-JO" sz="2400" b="1" dirty="0"/>
              <a:t>فإنها لن</a:t>
            </a:r>
            <a:r>
              <a:rPr lang="ar-OM" sz="2400" b="1" dirty="0"/>
              <a:t> تتمكن من اللحاق بالمستوى الذي تتمتع به نظيرتها في الغرب إلا بعد 150 عاما.</a:t>
            </a:r>
          </a:p>
          <a:p>
            <a:endParaRPr lang="ar-OM" dirty="0"/>
          </a:p>
          <a:p>
            <a:r>
              <a:rPr lang="ar-JO" sz="2000" b="1" dirty="0">
                <a:solidFill>
                  <a:schemeClr val="accent6">
                    <a:lumMod val="75000"/>
                  </a:schemeClr>
                </a:solidFill>
              </a:rPr>
              <a:t>المصدر: مؤشرات التنمية العالمية البنك الدولي (2011) (2016)، تقرير مجموعة التنمية الاقتصادية والاجتماعية لسنة 2013، تقرير منظمة المرأة العربية لسنة 2017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a:solidFill>
                  <a:srgbClr val="FFFF00"/>
                </a:solidFill>
              </a:rPr>
              <a:t>المرأة في الشركات: </a:t>
            </a:r>
            <a:r>
              <a:rPr lang="ar-JO" b="1" dirty="0" smtClean="0">
                <a:solidFill>
                  <a:srgbClr val="FFFF00"/>
                </a:solidFill>
              </a:rPr>
              <a:t/>
            </a:r>
            <a:br>
              <a:rPr lang="ar-JO" b="1" dirty="0" smtClean="0">
                <a:solidFill>
                  <a:srgbClr val="FFFF00"/>
                </a:solidFill>
              </a:rPr>
            </a:br>
            <a:r>
              <a:rPr lang="ar-JO" sz="2700" b="1" dirty="0" smtClean="0">
                <a:solidFill>
                  <a:srgbClr val="FFFF00"/>
                </a:solidFill>
              </a:rPr>
              <a:t>هل </a:t>
            </a:r>
            <a:r>
              <a:rPr lang="ar-JO" sz="2700" b="1" dirty="0">
                <a:solidFill>
                  <a:srgbClr val="FFFF00"/>
                </a:solidFill>
              </a:rPr>
              <a:t>هناك </a:t>
            </a:r>
            <a:r>
              <a:rPr lang="ar-JO" sz="2700" b="1" dirty="0" smtClean="0">
                <a:solidFill>
                  <a:srgbClr val="FFFF00"/>
                </a:solidFill>
              </a:rPr>
              <a:t>فروق تعزى </a:t>
            </a:r>
            <a:r>
              <a:rPr lang="ar-JO" sz="2700" b="1" dirty="0">
                <a:solidFill>
                  <a:srgbClr val="FFFF00"/>
                </a:solidFill>
              </a:rPr>
              <a:t>إلى جنس </a:t>
            </a:r>
            <a:r>
              <a:rPr lang="ar-JO" sz="2700" b="1" dirty="0" smtClean="0">
                <a:solidFill>
                  <a:srgbClr val="FFFF00"/>
                </a:solidFill>
              </a:rPr>
              <a:t>المالك أو المدير أو عضو مجلس الإدارة؟</a:t>
            </a:r>
            <a:endParaRPr lang="ar-JO" sz="2700" b="1" dirty="0">
              <a:solidFill>
                <a:srgbClr val="FFFF00"/>
              </a:solidFill>
            </a:endParaRPr>
          </a:p>
        </p:txBody>
      </p:sp>
      <p:sp>
        <p:nvSpPr>
          <p:cNvPr id="5" name="Rectangle 4"/>
          <p:cNvSpPr/>
          <p:nvPr/>
        </p:nvSpPr>
        <p:spPr>
          <a:xfrm>
            <a:off x="642910" y="1571612"/>
            <a:ext cx="8077592" cy="5016758"/>
          </a:xfrm>
          <a:prstGeom prst="rect">
            <a:avLst/>
          </a:prstGeom>
        </p:spPr>
        <p:txBody>
          <a:bodyPr wrap="square">
            <a:spAutoFit/>
          </a:bodyPr>
          <a:lstStyle/>
          <a:p>
            <a:pPr>
              <a:buFont typeface="Arial" pitchFamily="34" charset="0"/>
              <a:buChar char="•"/>
            </a:pPr>
            <a:r>
              <a:rPr lang="ar-JO" sz="2400" b="1" dirty="0" smtClean="0"/>
              <a:t> المؤسسات </a:t>
            </a:r>
            <a:r>
              <a:rPr lang="ar-JO" sz="2400" b="1" dirty="0" smtClean="0"/>
              <a:t>التي تديرها </a:t>
            </a:r>
            <a:r>
              <a:rPr lang="ar-JO" sz="2400" b="1" dirty="0" smtClean="0"/>
              <a:t>النساء أو تسهم في مجالس إدارتها:</a:t>
            </a:r>
          </a:p>
          <a:p>
            <a:r>
              <a:rPr lang="ar-JO" sz="2400" b="1" dirty="0" smtClean="0"/>
              <a:t> </a:t>
            </a:r>
            <a:r>
              <a:rPr lang="ar-JO" sz="2400" b="1" dirty="0" smtClean="0"/>
              <a:t>أكثر حفاظا على البيئة</a:t>
            </a:r>
          </a:p>
          <a:p>
            <a:r>
              <a:rPr lang="ar-JO" sz="2400" b="1" dirty="0" smtClean="0"/>
              <a:t> أكثر التزاما بقواعد الحوكمة الرشيدة</a:t>
            </a:r>
          </a:p>
          <a:p>
            <a:r>
              <a:rPr lang="ar-JO" sz="2400" b="1" dirty="0" smtClean="0"/>
              <a:t> أكثر تحقيقا لرضا الموظفين والعملاء</a:t>
            </a:r>
          </a:p>
          <a:p>
            <a:r>
              <a:rPr lang="ar-JO" sz="2400" b="1" dirty="0" smtClean="0"/>
              <a:t> أكثر تحقيقا للأرباح</a:t>
            </a:r>
          </a:p>
          <a:p>
            <a:r>
              <a:rPr lang="ar-JO" sz="2400" b="1" dirty="0" smtClean="0"/>
              <a:t> أقدر </a:t>
            </a:r>
            <a:r>
              <a:rPr lang="ar-JO" sz="2400" b="1" dirty="0" smtClean="0"/>
              <a:t>على خدمة الأسواق الاستهلاكية التي تهيمن عليها النساء</a:t>
            </a:r>
            <a:endParaRPr lang="ar-JO" sz="2400" b="1" dirty="0" smtClean="0"/>
          </a:p>
          <a:p>
            <a:r>
              <a:rPr lang="ar-JO" sz="2400" b="1" dirty="0" smtClean="0"/>
              <a:t> أ</a:t>
            </a:r>
            <a:r>
              <a:rPr lang="ar-JO" sz="2400" b="1" dirty="0" smtClean="0"/>
              <a:t>كثر تشغيلا للمرأة، بالأخص في المواقع القيادية (</a:t>
            </a:r>
            <a:r>
              <a:rPr lang="ar-JO" sz="2000" b="1" dirty="0" smtClean="0"/>
              <a:t>نسبة </a:t>
            </a:r>
            <a:r>
              <a:rPr lang="ar-JO" sz="2000" b="1" dirty="0"/>
              <a:t>الموظفات في الشركات التي تكون فيها المرأة صاحبة </a:t>
            </a:r>
            <a:r>
              <a:rPr lang="ar-JO" sz="2000" b="1" dirty="0" smtClean="0"/>
              <a:t>العمل تساوي </a:t>
            </a:r>
            <a:r>
              <a:rPr lang="ar-JO" sz="2000" b="1" dirty="0"/>
              <a:t>21% بالمقارنة مع ما نسبته  16% في الشركات التي يملكها </a:t>
            </a:r>
            <a:r>
              <a:rPr lang="ar-JO" sz="2000" b="1" dirty="0" smtClean="0"/>
              <a:t>الذكور، ويمكن </a:t>
            </a:r>
            <a:r>
              <a:rPr lang="ar-JO" sz="2000" b="1" dirty="0"/>
              <a:t>أن تصل هذه النسبة إلى أكثر من 26% في الشركات التي تكون فيها المرأة من كبار </a:t>
            </a:r>
            <a:r>
              <a:rPr lang="ar-JO" sz="2000" b="1" dirty="0" smtClean="0"/>
              <a:t>المساهمين</a:t>
            </a:r>
            <a:r>
              <a:rPr lang="ar-JO" sz="2400" b="1" dirty="0" smtClean="0"/>
              <a:t>). </a:t>
            </a:r>
          </a:p>
          <a:p>
            <a:r>
              <a:rPr lang="ar-JO" sz="2400" b="1" dirty="0" smtClean="0"/>
              <a:t>أقل فسادا</a:t>
            </a:r>
            <a:endParaRPr lang="ar-JO" sz="2400" b="1" dirty="0" smtClean="0"/>
          </a:p>
          <a:p>
            <a:r>
              <a:rPr lang="ar-JO" sz="2400" b="1" dirty="0" smtClean="0"/>
              <a:t>(</a:t>
            </a:r>
            <a:r>
              <a:rPr lang="ar-JO" sz="2000" b="1" dirty="0" smtClean="0"/>
              <a:t>ومع ذلك، </a:t>
            </a:r>
            <a:r>
              <a:rPr lang="ar-JO" sz="2000" b="1" dirty="0" smtClean="0"/>
              <a:t>لا بد من أخذ الحذر عند تفنيد وتحليل هذه الأرقام لأن نسبة توظيف الإناث وكثافتها  قد ترتبط </a:t>
            </a:r>
            <a:r>
              <a:rPr lang="ar-JO" sz="2000" b="1" dirty="0" smtClean="0"/>
              <a:t>بخصائص العمل </a:t>
            </a:r>
            <a:r>
              <a:rPr lang="ar-JO" sz="2000" b="1" dirty="0" smtClean="0"/>
              <a:t>أكثر منها بجنس صاحب </a:t>
            </a:r>
            <a:r>
              <a:rPr lang="ar-JO" sz="2000" b="1" dirty="0" smtClean="0"/>
              <a:t>العمل). </a:t>
            </a:r>
            <a:endParaRPr lang="ar-JO" sz="2000" b="1" dirty="0" smtClean="0"/>
          </a:p>
          <a:p>
            <a:r>
              <a:rPr lang="ar-JO" sz="1600" b="1" dirty="0" smtClean="0">
                <a:solidFill>
                  <a:schemeClr val="accent6">
                    <a:lumMod val="75000"/>
                  </a:schemeClr>
                </a:solidFill>
              </a:rPr>
              <a:t>المصدر</a:t>
            </a:r>
            <a:r>
              <a:rPr lang="ar-JO" sz="1600" b="1" dirty="0">
                <a:solidFill>
                  <a:schemeClr val="accent6">
                    <a:lumMod val="75000"/>
                  </a:schemeClr>
                </a:solidFill>
              </a:rPr>
              <a:t>: </a:t>
            </a:r>
            <a:r>
              <a:rPr lang="en-US" sz="1600" b="1" dirty="0">
                <a:solidFill>
                  <a:schemeClr val="accent6">
                    <a:lumMod val="75000"/>
                  </a:schemeClr>
                </a:solidFill>
              </a:rPr>
              <a:t>global </a:t>
            </a:r>
            <a:r>
              <a:rPr lang="en-US" sz="1600" b="1" dirty="0" err="1">
                <a:solidFill>
                  <a:schemeClr val="accent6">
                    <a:lumMod val="75000"/>
                  </a:schemeClr>
                </a:solidFill>
              </a:rPr>
              <a:t>Findex</a:t>
            </a:r>
            <a:r>
              <a:rPr lang="en-US" sz="1600" b="1" dirty="0">
                <a:solidFill>
                  <a:schemeClr val="accent6">
                    <a:lumMod val="75000"/>
                  </a:schemeClr>
                </a:solidFill>
              </a:rPr>
              <a:t> </a:t>
            </a:r>
            <a:r>
              <a:rPr lang="en-US" sz="1600" b="1" dirty="0" smtClean="0">
                <a:solidFill>
                  <a:schemeClr val="accent6">
                    <a:lumMod val="75000"/>
                  </a:schemeClr>
                </a:solidFill>
              </a:rPr>
              <a:t>Report  2014</a:t>
            </a:r>
            <a:r>
              <a:rPr lang="ar-JO" sz="1600" b="1" dirty="0" smtClean="0">
                <a:solidFill>
                  <a:schemeClr val="accent6">
                    <a:lumMod val="75000"/>
                  </a:schemeClr>
                </a:solidFill>
              </a:rPr>
              <a:t>، منظمة العمل الدولية 2014، صندوق النقد الدولي 2015</a:t>
            </a:r>
            <a:endParaRPr lang="ar-JO" sz="1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401080" cy="846158"/>
          </a:xfrm>
        </p:spPr>
        <p:txBody>
          <a:bodyPr>
            <a:normAutofit fontScale="90000"/>
          </a:bodyPr>
          <a:lstStyle/>
          <a:p>
            <a:r>
              <a:rPr lang="ar-JO" b="1" dirty="0"/>
              <a:t/>
            </a:r>
            <a:br>
              <a:rPr lang="ar-JO" b="1" dirty="0"/>
            </a:br>
            <a:r>
              <a:rPr lang="ar-JO" b="1" dirty="0"/>
              <a:t> </a:t>
            </a:r>
            <a:r>
              <a:rPr lang="ar-JO" b="1" dirty="0">
                <a:solidFill>
                  <a:srgbClr val="FFFF00"/>
                </a:solidFill>
              </a:rPr>
              <a:t>المرأة العربية في قطاع الأعمال </a:t>
            </a:r>
            <a:r>
              <a:rPr lang="ar-JO" b="1" dirty="0" smtClean="0">
                <a:solidFill>
                  <a:srgbClr val="FFFF00"/>
                </a:solidFill>
              </a:rPr>
              <a:t>والمهن</a:t>
            </a:r>
            <a:br>
              <a:rPr lang="ar-JO" b="1" dirty="0" smtClean="0">
                <a:solidFill>
                  <a:srgbClr val="FFFF00"/>
                </a:solidFill>
              </a:rPr>
            </a:br>
            <a:r>
              <a:rPr lang="ar-JO" b="1" dirty="0" smtClean="0">
                <a:solidFill>
                  <a:srgbClr val="FFFF00"/>
                </a:solidFill>
              </a:rPr>
              <a:t> والقطاع العام</a:t>
            </a:r>
            <a:r>
              <a:rPr lang="ar-JO" b="1" dirty="0">
                <a:solidFill>
                  <a:srgbClr val="FFFF00"/>
                </a:solidFill>
              </a:rPr>
              <a:t/>
            </a:r>
            <a:br>
              <a:rPr lang="ar-JO" b="1" dirty="0">
                <a:solidFill>
                  <a:srgbClr val="FFFF00"/>
                </a:solidFill>
              </a:rPr>
            </a:br>
            <a:r>
              <a:rPr lang="ar-JO" dirty="0"/>
              <a:t/>
            </a:r>
            <a:br>
              <a:rPr lang="ar-JO" dirty="0"/>
            </a:br>
            <a:endParaRPr lang="ar-JO" dirty="0"/>
          </a:p>
        </p:txBody>
      </p:sp>
      <p:sp>
        <p:nvSpPr>
          <p:cNvPr id="3" name="Content Placeholder 2"/>
          <p:cNvSpPr>
            <a:spLocks noGrp="1"/>
          </p:cNvSpPr>
          <p:nvPr>
            <p:ph idx="1"/>
          </p:nvPr>
        </p:nvSpPr>
        <p:spPr>
          <a:xfrm>
            <a:off x="1285852" y="1714488"/>
            <a:ext cx="6929486" cy="3500462"/>
          </a:xfrm>
        </p:spPr>
        <p:txBody>
          <a:bodyPr>
            <a:noAutofit/>
          </a:bodyPr>
          <a:lstStyle/>
          <a:p>
            <a:r>
              <a:rPr lang="ar-JO" b="1" dirty="0"/>
              <a:t>حققت معظم الدول العربية تقدما ملموسا في نسب توظيف النساء في القطاع العام، </a:t>
            </a:r>
            <a:r>
              <a:rPr lang="ar-JO" b="1" dirty="0" smtClean="0"/>
              <a:t>وشغلت المرأة مواقع مرموقة محليا وإقليميا ودوليا، ولكن </a:t>
            </a:r>
            <a:r>
              <a:rPr lang="ar-JO" b="1" dirty="0"/>
              <a:t>وصولها إلى المناصب الإدارية العليا ما زال بعيدا عن تحقيق الهدف الخامس للتنمية المستدامة </a:t>
            </a:r>
            <a:r>
              <a:rPr lang="ar-JO" b="1" dirty="0" smtClean="0"/>
              <a:t>بالمناصفة بين الجنسين، </a:t>
            </a:r>
            <a:r>
              <a:rPr lang="ar-JO" b="1" dirty="0"/>
              <a:t>حيث يصل المتوسط العربي للنساء في المواقع القيادية العليا إلى   21.6 </a:t>
            </a:r>
            <a:r>
              <a:rPr lang="ar-JO" b="1" dirty="0" smtClean="0"/>
              <a:t>%، كما أن مساهمتها في القطاع الخاص ما زالت متدنية</a:t>
            </a:r>
          </a:p>
          <a:p>
            <a:pPr>
              <a:buNone/>
            </a:pPr>
            <a:r>
              <a:rPr lang="ar-JO" sz="2000" b="1" dirty="0" smtClean="0">
                <a:solidFill>
                  <a:srgbClr val="F4724A"/>
                </a:solidFill>
              </a:rPr>
              <a:t>المصدر:</a:t>
            </a:r>
            <a:r>
              <a:rPr lang="ar-JO" sz="2000" b="1" dirty="0" smtClean="0">
                <a:solidFill>
                  <a:srgbClr val="F4724A"/>
                </a:solidFill>
              </a:rPr>
              <a:t> </a:t>
            </a:r>
            <a:r>
              <a:rPr lang="ar-JO" sz="2000" b="1" dirty="0">
                <a:solidFill>
                  <a:srgbClr val="F4724A"/>
                </a:solidFill>
              </a:rPr>
              <a:t>(التقرير الاقتصادي العربي الموحد الصادر سنة 2017)</a:t>
            </a:r>
          </a:p>
          <a:p>
            <a:endParaRPr lang="en-US" sz="2000" b="1" dirty="0">
              <a:solidFill>
                <a:srgbClr val="F4724A"/>
              </a:solidFill>
            </a:endParaRPr>
          </a:p>
          <a:p>
            <a:endParaRPr lang="ar-JO" sz="1800" b="1" dirty="0">
              <a:solidFill>
                <a:srgbClr val="7030A0"/>
              </a:solidFill>
            </a:endParaRPr>
          </a:p>
          <a:p>
            <a:endParaRPr lang="en-US" sz="1800" dirty="0"/>
          </a:p>
          <a:p>
            <a:endParaRPr lang="ar-JO" sz="1800" b="1" dirty="0">
              <a:solidFill>
                <a:srgbClr val="7030A0"/>
              </a:solidFill>
            </a:endParaRPr>
          </a:p>
          <a:p>
            <a:endParaRPr lang="en-US" sz="1800" b="1" dirty="0">
              <a:solidFill>
                <a:srgbClr val="7030A0"/>
              </a:solidFill>
            </a:endParaRPr>
          </a:p>
          <a:p>
            <a:endParaRPr lang="ar-JO" sz="1800" dirty="0"/>
          </a:p>
          <a:p>
            <a:endParaRPr lang="ar-JO"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solidFill>
                  <a:srgbClr val="FFFF00"/>
                </a:solidFill>
              </a:rPr>
              <a:t>أمثلة من الدول العربية</a:t>
            </a:r>
            <a:r>
              <a:rPr lang="ar-JO" b="1" dirty="0" smtClean="0"/>
              <a:t/>
            </a:r>
            <a:br>
              <a:rPr lang="ar-JO" b="1" dirty="0" smtClean="0"/>
            </a:br>
            <a:endParaRPr lang="ar-JO" dirty="0"/>
          </a:p>
        </p:txBody>
      </p:sp>
      <p:sp>
        <p:nvSpPr>
          <p:cNvPr id="3" name="Content Placeholder 2"/>
          <p:cNvSpPr>
            <a:spLocks noGrp="1"/>
          </p:cNvSpPr>
          <p:nvPr>
            <p:ph idx="1"/>
          </p:nvPr>
        </p:nvSpPr>
        <p:spPr/>
        <p:txBody>
          <a:bodyPr>
            <a:normAutofit fontScale="62500" lnSpcReduction="20000"/>
          </a:bodyPr>
          <a:lstStyle/>
          <a:p>
            <a:r>
              <a:rPr lang="ar-JO" b="1" dirty="0" smtClean="0"/>
              <a:t>المغرب </a:t>
            </a:r>
            <a:r>
              <a:rPr lang="ar-JO" b="1" dirty="0" smtClean="0"/>
              <a:t>:  بلغت نسبة النساء 38.6% من القوى العاملة في القطاع العام في عام </a:t>
            </a:r>
            <a:r>
              <a:rPr lang="ar-JO" b="1" dirty="0" smtClean="0"/>
              <a:t>2016</a:t>
            </a:r>
          </a:p>
          <a:p>
            <a:endParaRPr lang="ar-JO" b="1" dirty="0" smtClean="0"/>
          </a:p>
          <a:p>
            <a:r>
              <a:rPr lang="ar-JO" b="1" dirty="0" smtClean="0"/>
              <a:t>البحرين: ارتفع متوسط رواتب النساء الأساسية عن الرجال في الفئة العمرية بين 20 - 59 سنة في القطاع العام بنسب تراوحت بين 3.8% - 8% في عام </a:t>
            </a:r>
            <a:r>
              <a:rPr lang="ar-JO" b="1" dirty="0" smtClean="0"/>
              <a:t>2016</a:t>
            </a:r>
          </a:p>
          <a:p>
            <a:endParaRPr lang="ar-JO" b="1" dirty="0" smtClean="0"/>
          </a:p>
          <a:p>
            <a:r>
              <a:rPr lang="ar-JO" b="1" dirty="0" smtClean="0"/>
              <a:t>الإمارات: نسبة النساء اللائي يملكن شركات أو يساهمن فيها 11.3%، في عام 2016 ، وهن يملن إلى الأعمال الموجهة للمستهلك والنشاطات ذات الطابع الشخصي، ولا يفضلن خدمات قطاع الأعمال كالمحاسبة وتقنية المعلومات، الخ</a:t>
            </a:r>
            <a:r>
              <a:rPr lang="ar-JO" b="1" dirty="0" smtClean="0"/>
              <a:t>..</a:t>
            </a:r>
          </a:p>
          <a:p>
            <a:endParaRPr lang="ar-JO" b="1" dirty="0" smtClean="0"/>
          </a:p>
          <a:p>
            <a:r>
              <a:rPr lang="ar-JO" b="1" dirty="0" smtClean="0"/>
              <a:t>دول مجلس التعاون الخليجي: بلغت قيمة أصول الشركات الصغيرة والمتوسطة التي تديرها سيدات الأعمال  385 مليار دولار سنة 2015+ تحسن مشاركة المرأة في القوى العاملة داخل دول مجلس التعاون الخليجي لتصل إلى  32 % في عام 2015 + ارتفاع نسبة سيدات ورائدات الأعمال في دول التعاون الخليجي من 4% إلى 10 % خلال الفترة من من 2011 إلى 2014</a:t>
            </a:r>
          </a:p>
          <a:p>
            <a:pPr>
              <a:buNone/>
            </a:pPr>
            <a:r>
              <a:rPr lang="ar-JO" sz="3600" b="1" dirty="0" smtClean="0">
                <a:solidFill>
                  <a:srgbClr val="F4724A"/>
                </a:solidFill>
              </a:rPr>
              <a:t>   </a:t>
            </a:r>
            <a:r>
              <a:rPr lang="ar-JO" b="1" dirty="0" smtClean="0">
                <a:solidFill>
                  <a:srgbClr val="F4724A"/>
                </a:solidFill>
              </a:rPr>
              <a:t>المصدر: </a:t>
            </a:r>
            <a:r>
              <a:rPr lang="ar-JO" b="1" dirty="0" smtClean="0">
                <a:solidFill>
                  <a:srgbClr val="F4724A"/>
                </a:solidFill>
              </a:rPr>
              <a:t>تقرير </a:t>
            </a:r>
            <a:r>
              <a:rPr lang="ar-JO" b="1" dirty="0" smtClean="0">
                <a:solidFill>
                  <a:srgbClr val="F4724A"/>
                </a:solidFill>
              </a:rPr>
              <a:t>منظمة المرأة العربية 2016</a:t>
            </a:r>
            <a:endParaRPr lang="ar-J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abwomenorg.org/MediaFiles/SDG/sdg.jpg">
            <a:extLst>
              <a:ext uri="{FF2B5EF4-FFF2-40B4-BE49-F238E27FC236}">
                <a16:creationId xmlns:a16="http://schemas.microsoft.com/office/drawing/2014/main" xmlns="" id="{B0D6AA88-4178-42A8-BBC7-A6A3A0E60F5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709" y="928670"/>
            <a:ext cx="7168257" cy="49528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428728" y="214290"/>
            <a:ext cx="7143800" cy="584775"/>
          </a:xfrm>
          <a:prstGeom prst="rect">
            <a:avLst/>
          </a:prstGeom>
          <a:noFill/>
        </p:spPr>
        <p:txBody>
          <a:bodyPr wrap="square" rtlCol="1">
            <a:spAutoFit/>
          </a:bodyPr>
          <a:lstStyle/>
          <a:p>
            <a:pPr algn="ctr"/>
            <a:r>
              <a:rPr lang="ar-JO" sz="3200" b="1" dirty="0" smtClean="0">
                <a:solidFill>
                  <a:srgbClr val="FFFF00"/>
                </a:solidFill>
              </a:rPr>
              <a:t>أهمية إدماج المرأة في أهداف التنمية الـ 17</a:t>
            </a:r>
            <a:endParaRPr lang="ar-JO" sz="32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82594"/>
          </a:xfrm>
        </p:spPr>
        <p:txBody>
          <a:bodyPr>
            <a:normAutofit fontScale="90000"/>
          </a:bodyPr>
          <a:lstStyle/>
          <a:p>
            <a:r>
              <a:rPr lang="ar-JO" b="1" dirty="0">
                <a:solidFill>
                  <a:schemeClr val="accent6">
                    <a:lumMod val="75000"/>
                  </a:schemeClr>
                </a:solidFill>
              </a:rPr>
              <a:t/>
            </a:r>
            <a:br>
              <a:rPr lang="ar-JO" b="1" dirty="0">
                <a:solidFill>
                  <a:schemeClr val="accent6">
                    <a:lumMod val="75000"/>
                  </a:schemeClr>
                </a:solidFill>
              </a:rPr>
            </a:br>
            <a:r>
              <a:rPr lang="ar-JO" b="1" dirty="0">
                <a:solidFill>
                  <a:srgbClr val="FFFF00"/>
                </a:solidFill>
              </a:rPr>
              <a:t>محددات </a:t>
            </a:r>
            <a:r>
              <a:rPr lang="ar-OM" b="1" dirty="0">
                <a:solidFill>
                  <a:srgbClr val="FFFF00"/>
                </a:solidFill>
              </a:rPr>
              <a:t>مشاركة المرأة في </a:t>
            </a:r>
            <a:r>
              <a:rPr lang="ar-JO" b="1" dirty="0">
                <a:solidFill>
                  <a:srgbClr val="FFFF00"/>
                </a:solidFill>
              </a:rPr>
              <a:t>التنمية </a:t>
            </a:r>
            <a:r>
              <a:rPr lang="ar-JO" b="1" dirty="0" smtClean="0">
                <a:solidFill>
                  <a:srgbClr val="FFFF00"/>
                </a:solidFill>
              </a:rPr>
              <a:t>المستدامة:</a:t>
            </a:r>
            <a:br>
              <a:rPr lang="ar-JO" b="1" dirty="0" smtClean="0">
                <a:solidFill>
                  <a:srgbClr val="FFFF00"/>
                </a:solidFill>
              </a:rPr>
            </a:br>
            <a:r>
              <a:rPr lang="ar-JO" sz="3600" b="1" dirty="0" smtClean="0">
                <a:solidFill>
                  <a:srgbClr val="FFFF00"/>
                </a:solidFill>
              </a:rPr>
              <a:t>ما هي المعيقات إذن؟</a:t>
            </a:r>
            <a:r>
              <a:rPr lang="en-US" sz="3600" b="1" dirty="0" smtClean="0">
                <a:solidFill>
                  <a:srgbClr val="FFFF00"/>
                </a:solidFill>
              </a:rPr>
              <a:t>   </a:t>
            </a:r>
            <a:r>
              <a:rPr lang="en-US" sz="3600" b="1" dirty="0" smtClean="0">
                <a:solidFill>
                  <a:schemeClr val="accent6">
                    <a:lumMod val="75000"/>
                  </a:schemeClr>
                </a:solidFill>
              </a:rPr>
              <a:t> </a:t>
            </a:r>
            <a:r>
              <a:rPr lang="ar-OM" b="1" dirty="0">
                <a:solidFill>
                  <a:schemeClr val="accent6">
                    <a:lumMod val="75000"/>
                  </a:schemeClr>
                </a:solidFill>
              </a:rPr>
              <a:t/>
            </a:r>
            <a:br>
              <a:rPr lang="ar-OM" b="1" dirty="0">
                <a:solidFill>
                  <a:schemeClr val="accent6">
                    <a:lumMod val="75000"/>
                  </a:schemeClr>
                </a:solidFill>
              </a:rPr>
            </a:br>
            <a:endParaRPr lang="ar-JO" dirty="0">
              <a:solidFill>
                <a:schemeClr val="accent6">
                  <a:lumMod val="75000"/>
                </a:schemeClr>
              </a:solidFill>
            </a:endParaRPr>
          </a:p>
        </p:txBody>
      </p:sp>
      <p:sp>
        <p:nvSpPr>
          <p:cNvPr id="3" name="Content Placeholder 2"/>
          <p:cNvSpPr>
            <a:spLocks noGrp="1"/>
          </p:cNvSpPr>
          <p:nvPr>
            <p:ph idx="1"/>
          </p:nvPr>
        </p:nvSpPr>
        <p:spPr>
          <a:xfrm>
            <a:off x="827584" y="1412776"/>
            <a:ext cx="8229600" cy="6000768"/>
          </a:xfrm>
        </p:spPr>
        <p:txBody>
          <a:bodyPr>
            <a:normAutofit fontScale="47500" lnSpcReduction="20000"/>
          </a:bodyPr>
          <a:lstStyle/>
          <a:p>
            <a:endParaRPr lang="ar-OM" dirty="0"/>
          </a:p>
          <a:p>
            <a:r>
              <a:rPr lang="ar-JO" sz="4900" b="1" dirty="0"/>
              <a:t>ضعف وصول المرأة إلى الخدمات الصحية والتعليمية والاجتماعية وضعف البنى التحتية وخدمات الماء النظيف والصرف الصحي والكهرباء في بعض الدول العربية، لا سيما دول النزاعات والصراعات المسلحة</a:t>
            </a:r>
            <a:endParaRPr lang="en-US" sz="4900" b="1" dirty="0"/>
          </a:p>
          <a:p>
            <a:r>
              <a:rPr lang="ar-OM" sz="4900" b="1" dirty="0"/>
              <a:t>الثقافة الاجتماعية </a:t>
            </a:r>
            <a:r>
              <a:rPr lang="ar-JO" sz="4900" b="1" dirty="0"/>
              <a:t>: </a:t>
            </a:r>
            <a:r>
              <a:rPr lang="ar-OM" sz="4900" b="1" dirty="0"/>
              <a:t>الزواج  </a:t>
            </a:r>
            <a:r>
              <a:rPr lang="ar-JO" sz="4900" b="1" dirty="0"/>
              <a:t>+ </a:t>
            </a:r>
            <a:r>
              <a:rPr lang="ar-OM" sz="4900" b="1" dirty="0"/>
              <a:t> الأعباء </a:t>
            </a:r>
            <a:r>
              <a:rPr lang="ar-JO" sz="4900" b="1" dirty="0"/>
              <a:t>والقيود </a:t>
            </a:r>
            <a:r>
              <a:rPr lang="ar-OM" sz="4900" b="1" dirty="0"/>
              <a:t>العائلية </a:t>
            </a:r>
            <a:r>
              <a:rPr lang="ar-JO" sz="4900" b="1" dirty="0"/>
              <a:t>+ المعايير الذكورية</a:t>
            </a:r>
            <a:endParaRPr lang="ar-OM" sz="4900" b="1" dirty="0"/>
          </a:p>
          <a:p>
            <a:r>
              <a:rPr lang="ar-OM" sz="4900" b="1" dirty="0"/>
              <a:t>عدم </a:t>
            </a:r>
            <a:r>
              <a:rPr lang="ar-JO" sz="4900" b="1" dirty="0"/>
              <a:t>توفر</a:t>
            </a:r>
            <a:r>
              <a:rPr lang="ar-OM" sz="4900" b="1" dirty="0"/>
              <a:t> ظروف عمل تناسب المرأة : </a:t>
            </a:r>
            <a:r>
              <a:rPr lang="ar-JO" sz="4900" b="1" dirty="0"/>
              <a:t>مواقيت</a:t>
            </a:r>
            <a:r>
              <a:rPr lang="ar-OM" sz="4900" b="1" dirty="0"/>
              <a:t> العمل ، مكان العمل ، </a:t>
            </a:r>
            <a:r>
              <a:rPr lang="ar-JO" sz="4900" b="1" dirty="0"/>
              <a:t>وسائل النقل، </a:t>
            </a:r>
            <a:r>
              <a:rPr lang="ar-OM" sz="4900" b="1" dirty="0"/>
              <a:t>التزاماتها الأسرية </a:t>
            </a:r>
            <a:r>
              <a:rPr lang="ar-JO" sz="4900" b="1" dirty="0"/>
              <a:t>، الحضانات، الخ...</a:t>
            </a:r>
            <a:endParaRPr lang="ar-OM" sz="4900" b="1" dirty="0"/>
          </a:p>
          <a:p>
            <a:r>
              <a:rPr lang="ar-OM" sz="4900" b="1" dirty="0"/>
              <a:t> </a:t>
            </a:r>
            <a:r>
              <a:rPr lang="ar-JO" sz="4900" b="1" dirty="0"/>
              <a:t>استمرار </a:t>
            </a:r>
            <a:r>
              <a:rPr lang="ar-OM" sz="4900" b="1" dirty="0"/>
              <a:t>التمييز بين الرجل و المرأة في العمل: القطاع الخاص</a:t>
            </a:r>
            <a:r>
              <a:rPr lang="ar-JO" sz="4900" b="1" dirty="0"/>
              <a:t>، ا</a:t>
            </a:r>
            <a:r>
              <a:rPr lang="ar-OM" sz="4900" b="1" dirty="0"/>
              <a:t>لأجر ، قلة الوصول للمناصب ، ق</a:t>
            </a:r>
            <a:r>
              <a:rPr lang="ar-JO" sz="4900" b="1" dirty="0"/>
              <a:t>لة </a:t>
            </a:r>
            <a:r>
              <a:rPr lang="ar-OM" sz="4900" b="1" dirty="0"/>
              <a:t>اشراكها في الدورات التدريبية</a:t>
            </a:r>
            <a:r>
              <a:rPr lang="ar-JO" sz="4900" b="1" dirty="0"/>
              <a:t>، التقاعد المبكر،</a:t>
            </a:r>
            <a:r>
              <a:rPr lang="ar-OM" sz="4900" b="1" dirty="0"/>
              <a:t> </a:t>
            </a:r>
            <a:r>
              <a:rPr lang="ar-JO" sz="4900" b="1" dirty="0"/>
              <a:t>العلاوات الأسرية</a:t>
            </a:r>
            <a:r>
              <a:rPr lang="ar-OM" sz="4900" b="1" dirty="0"/>
              <a:t>.. الخ </a:t>
            </a:r>
          </a:p>
          <a:p>
            <a:r>
              <a:rPr lang="ar-OM" sz="4900" b="1" dirty="0"/>
              <a:t> ارتفاع</a:t>
            </a:r>
            <a:r>
              <a:rPr lang="ar-JO" sz="4900" b="1" dirty="0"/>
              <a:t> نسب</a:t>
            </a:r>
            <a:r>
              <a:rPr lang="ar-OM" sz="4900" b="1" dirty="0"/>
              <a:t> البطالة</a:t>
            </a:r>
            <a:r>
              <a:rPr lang="ar-JO" sz="4900" b="1" dirty="0"/>
              <a:t> بين الفتيات، بالأخص الجامعيات</a:t>
            </a:r>
            <a:endParaRPr lang="ar-OM" sz="4900" b="1" dirty="0"/>
          </a:p>
          <a:p>
            <a:r>
              <a:rPr lang="ar-JO" sz="4900" b="1" dirty="0"/>
              <a:t>تأثير </a:t>
            </a:r>
            <a:r>
              <a:rPr lang="ar-OM" sz="4900" b="1" dirty="0"/>
              <a:t>العمالة الوافدة </a:t>
            </a:r>
            <a:r>
              <a:rPr lang="ar-JO" sz="4900" b="1" dirty="0"/>
              <a:t>سلبا على فرص النساء والفتيات في البلد المضيف</a:t>
            </a:r>
          </a:p>
          <a:p>
            <a:r>
              <a:rPr lang="ar-JO" sz="4900" b="1" dirty="0"/>
              <a:t>عدم احتساب الأعمال المنزلية والإنتاج الريفي والمنزلي ضمن مساهمة المرأة في الاقتصاد</a:t>
            </a:r>
          </a:p>
          <a:p>
            <a:endParaRPr lang="ar-JO" sz="5600" b="1" dirty="0">
              <a:solidFill>
                <a:srgbClr val="7030A0"/>
              </a:solidFill>
            </a:endParaRPr>
          </a:p>
          <a:p>
            <a:pPr>
              <a:buNone/>
            </a:pPr>
            <a:endParaRPr lang="ar-OM" sz="5600" dirty="0"/>
          </a:p>
          <a:p>
            <a:endParaRPr lang="ar-OM" sz="5600" b="1" dirty="0">
              <a:solidFill>
                <a:srgbClr val="7030A0"/>
              </a:solidFill>
            </a:endParaRPr>
          </a:p>
          <a:p>
            <a:endParaRPr lang="ar-JO" sz="5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solidFill>
                  <a:srgbClr val="FFFF00"/>
                </a:solidFill>
              </a:rPr>
              <a:t>محددات </a:t>
            </a:r>
            <a:r>
              <a:rPr lang="ar-OM" b="1" dirty="0" smtClean="0">
                <a:solidFill>
                  <a:srgbClr val="FFFF00"/>
                </a:solidFill>
              </a:rPr>
              <a:t>مشاركة المرأة في </a:t>
            </a:r>
            <a:r>
              <a:rPr lang="ar-JO" b="1" dirty="0" smtClean="0">
                <a:solidFill>
                  <a:srgbClr val="FFFF00"/>
                </a:solidFill>
              </a:rPr>
              <a:t>التنمية المستدامة:</a:t>
            </a:r>
            <a:br>
              <a:rPr lang="ar-JO" b="1" dirty="0" smtClean="0">
                <a:solidFill>
                  <a:srgbClr val="FFFF00"/>
                </a:solidFill>
              </a:rPr>
            </a:br>
            <a:r>
              <a:rPr lang="ar-JO" sz="3600" b="1" dirty="0" smtClean="0">
                <a:solidFill>
                  <a:srgbClr val="FFFF00"/>
                </a:solidFill>
              </a:rPr>
              <a:t>ما هي المعيقات إذن؟</a:t>
            </a:r>
            <a:endParaRPr lang="ar-JO" dirty="0"/>
          </a:p>
        </p:txBody>
      </p:sp>
      <p:sp>
        <p:nvSpPr>
          <p:cNvPr id="3" name="Content Placeholder 2"/>
          <p:cNvSpPr>
            <a:spLocks noGrp="1"/>
          </p:cNvSpPr>
          <p:nvPr>
            <p:ph idx="1"/>
          </p:nvPr>
        </p:nvSpPr>
        <p:spPr/>
        <p:txBody>
          <a:bodyPr>
            <a:normAutofit fontScale="70000" lnSpcReduction="20000"/>
          </a:bodyPr>
          <a:lstStyle/>
          <a:p>
            <a:r>
              <a:rPr lang="ar-JO" b="1" dirty="0" smtClean="0"/>
              <a:t>ضعف إمكانية الوصول إلى القروض لتمويل المشاريع، وضعف ملكية الاصول (مشكلة الإرث)</a:t>
            </a:r>
          </a:p>
          <a:p>
            <a:r>
              <a:rPr lang="ar-JO" b="1" dirty="0" smtClean="0"/>
              <a:t>الصور النمطية في الإعلام والتربية والمواعظ والبرامج الدينية</a:t>
            </a:r>
          </a:p>
          <a:p>
            <a:r>
              <a:rPr lang="ar-JO" b="1" dirty="0" smtClean="0"/>
              <a:t>تفشي الأمية القانونية بين النساء في المنطقة العربية</a:t>
            </a:r>
          </a:p>
          <a:p>
            <a:r>
              <a:rPr lang="ar-JO" b="1" dirty="0" smtClean="0"/>
              <a:t>تفشي مظاهر العنف ضد النساء، وهو ما استدعى إقرار عدد من السياسات والقوانين والاستراتيجيات المختصة بمكافحة العنف الأسري والعنف ضد المرأة في عدد من الدول العربية، وتنفيذ عدد من الحملات الوطنية</a:t>
            </a:r>
          </a:p>
          <a:p>
            <a:r>
              <a:rPr lang="ar-JO" b="1" dirty="0" smtClean="0"/>
              <a:t>عدم توفر </a:t>
            </a:r>
            <a:r>
              <a:rPr lang="ar-OM" b="1" dirty="0" smtClean="0"/>
              <a:t>هيئة </a:t>
            </a:r>
            <a:r>
              <a:rPr lang="ar-JO" b="1" dirty="0" smtClean="0"/>
              <a:t>متخصصة لمعالجة قضايا التمييز أو عدم المساواة في بعض البلدان العربية</a:t>
            </a:r>
          </a:p>
          <a:p>
            <a:r>
              <a:rPr lang="ar-JO" b="1" dirty="0" smtClean="0"/>
              <a:t>ضعف السياسات والتشريعات، وغياب قوانين تنص على المساواة في الدول العربية، وإن كانت بعض الدساتير تنص عليها صراحة أو ضمنا، ورغم وجود بعض استراتيجيات المرأة</a:t>
            </a:r>
          </a:p>
          <a:p>
            <a:r>
              <a:rPr lang="ar-JO" b="1" dirty="0" smtClean="0"/>
              <a:t>غياب الموازنات المستجيبة للنوع الاجتماعي والموازنات الفئوية في بعض الدول</a:t>
            </a:r>
          </a:p>
          <a:p>
            <a:r>
              <a:rPr lang="ar-JO" b="1" u="sng" dirty="0" smtClean="0"/>
              <a:t>غياب التوازن بين الجنسين في مواقع صنع القرار</a:t>
            </a:r>
            <a:endParaRPr lang="ar-OM" b="1" u="sng" dirty="0" smtClean="0"/>
          </a:p>
          <a:p>
            <a:endParaRPr lang="ar-J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ar-JO" b="1" dirty="0" smtClean="0">
                <a:solidFill>
                  <a:srgbClr val="FFFF00"/>
                </a:solidFill>
              </a:rPr>
              <a:t/>
            </a:r>
            <a:br>
              <a:rPr lang="ar-JO" b="1" dirty="0" smtClean="0">
                <a:solidFill>
                  <a:srgbClr val="FFFF00"/>
                </a:solidFill>
              </a:rPr>
            </a:br>
            <a:r>
              <a:rPr lang="ar-JO" b="1" dirty="0" smtClean="0">
                <a:solidFill>
                  <a:srgbClr val="FFFF00"/>
                </a:solidFill>
              </a:rPr>
              <a:t>المشاركة في القرار السياسي: المرأة </a:t>
            </a:r>
            <a:r>
              <a:rPr lang="ar-JO" b="1" dirty="0">
                <a:solidFill>
                  <a:srgbClr val="FFFF00"/>
                </a:solidFill>
              </a:rPr>
              <a:t>العربية في البرلمان</a:t>
            </a:r>
          </a:p>
        </p:txBody>
      </p:sp>
      <p:pic>
        <p:nvPicPr>
          <p:cNvPr id="4" name="Picture 2"/>
          <p:cNvPicPr>
            <a:picLocks noGrp="1" noChangeAspect="1" noChangeArrowheads="1"/>
          </p:cNvPicPr>
          <p:nvPr>
            <p:ph idx="1"/>
          </p:nvPr>
        </p:nvPicPr>
        <p:blipFill>
          <a:blip r:embed="rId2"/>
          <a:srcRect/>
          <a:stretch>
            <a:fillRect/>
          </a:stretch>
        </p:blipFill>
        <p:spPr bwMode="auto">
          <a:xfrm rot="16200000">
            <a:off x="2921863" y="649981"/>
            <a:ext cx="4311060" cy="658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25602"/>
          </a:xfrm>
        </p:spPr>
        <p:txBody>
          <a:bodyPr>
            <a:normAutofit/>
          </a:bodyPr>
          <a:lstStyle/>
          <a:p>
            <a:r>
              <a:rPr lang="ar-JO" sz="2400" b="1" dirty="0">
                <a:solidFill>
                  <a:srgbClr val="FFFF00"/>
                </a:solidFill>
              </a:rPr>
              <a:t>ورقة سياسات أصدرتها شبكة البرلمانيات العربيات للمساواة </a:t>
            </a:r>
            <a:br>
              <a:rPr lang="ar-JO" sz="2400" b="1" dirty="0">
                <a:solidFill>
                  <a:srgbClr val="FFFF00"/>
                </a:solidFill>
              </a:rPr>
            </a:br>
            <a:r>
              <a:rPr lang="ar-JO" sz="2400" b="1" dirty="0">
                <a:solidFill>
                  <a:srgbClr val="FFFF00"/>
                </a:solidFill>
              </a:rPr>
              <a:t>لرفع نسبة تمثيل النساء في المواقع القيادية في الأحزاب السياسية والقوائم الانتخابية الحزبية</a:t>
            </a:r>
          </a:p>
        </p:txBody>
      </p:sp>
      <p:sp>
        <p:nvSpPr>
          <p:cNvPr id="3" name="Content Placeholder 2"/>
          <p:cNvSpPr>
            <a:spLocks noGrp="1"/>
          </p:cNvSpPr>
          <p:nvPr>
            <p:ph idx="1"/>
          </p:nvPr>
        </p:nvSpPr>
        <p:spPr>
          <a:xfrm>
            <a:off x="411840" y="1844824"/>
            <a:ext cx="8286808" cy="3697295"/>
          </a:xfrm>
        </p:spPr>
        <p:txBody>
          <a:bodyPr>
            <a:normAutofit/>
          </a:bodyPr>
          <a:lstStyle/>
          <a:p>
            <a:pPr>
              <a:buNone/>
            </a:pPr>
            <a:r>
              <a:rPr lang="ar-JO" dirty="0"/>
              <a:t>    </a:t>
            </a:r>
            <a:r>
              <a:rPr lang="ar-JO" b="1" dirty="0"/>
              <a:t>المناصفة في المواقع السياسية تتطلب إجراءات لـ :</a:t>
            </a:r>
          </a:p>
          <a:p>
            <a:r>
              <a:rPr lang="ar-JO" b="1" dirty="0"/>
              <a:t> رفع نسبة تمثيل النساء في هياكل الحزب و مؤسساته</a:t>
            </a:r>
          </a:p>
          <a:p>
            <a:r>
              <a:rPr lang="ar-JO" b="1" dirty="0"/>
              <a:t>توفير المصادر المالية للمرشحين و المرشحات في الحزب بعدالة</a:t>
            </a:r>
          </a:p>
          <a:p>
            <a:r>
              <a:rPr lang="ar-JO" b="1" dirty="0"/>
              <a:t>تغيير المعايير الثقافية و الاجتماعية التي تكرس الصور </a:t>
            </a:r>
            <a:r>
              <a:rPr lang="ar-JO" b="1" dirty="0" smtClean="0"/>
              <a:t>النمطية</a:t>
            </a:r>
          </a:p>
          <a:p>
            <a:endParaRPr lang="ar-JO" b="1" dirty="0"/>
          </a:p>
        </p:txBody>
      </p:sp>
      <p:pic>
        <p:nvPicPr>
          <p:cNvPr id="4" name="Picture 3">
            <a:extLst>
              <a:ext uri="{FF2B5EF4-FFF2-40B4-BE49-F238E27FC236}">
                <a16:creationId xmlns:a16="http://schemas.microsoft.com/office/drawing/2014/main" xmlns="" id="{56019390-83DB-4263-9E4B-AB2C7C3F171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0430" y="4857760"/>
            <a:ext cx="1857388" cy="13619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a:solidFill>
                  <a:srgbClr val="FFFF00"/>
                </a:solidFill>
              </a:rPr>
              <a:t>و لتحقيق الأهداف السابقة فإن الشبكة تدعو إلى اتخاذ الإجراءات التالية:  </a:t>
            </a:r>
          </a:p>
        </p:txBody>
      </p:sp>
      <p:sp>
        <p:nvSpPr>
          <p:cNvPr id="3" name="Content Placeholder 2"/>
          <p:cNvSpPr>
            <a:spLocks noGrp="1"/>
          </p:cNvSpPr>
          <p:nvPr>
            <p:ph idx="1"/>
          </p:nvPr>
        </p:nvSpPr>
        <p:spPr>
          <a:xfrm>
            <a:off x="285720" y="2000240"/>
            <a:ext cx="8401080" cy="4643470"/>
          </a:xfrm>
        </p:spPr>
        <p:txBody>
          <a:bodyPr>
            <a:normAutofit/>
          </a:bodyPr>
          <a:lstStyle/>
          <a:p>
            <a:pPr marL="514350" indent="-514350">
              <a:buFont typeface="+mj-lt"/>
              <a:buAutoNum type="arabicPeriod"/>
            </a:pPr>
            <a:r>
              <a:rPr lang="ar-JO" sz="2800" b="1" dirty="0">
                <a:cs typeface="+mj-cs"/>
              </a:rPr>
              <a:t> </a:t>
            </a:r>
            <a:r>
              <a:rPr lang="ar-JO" sz="2400" b="1" dirty="0">
                <a:cs typeface="+mj-cs"/>
              </a:rPr>
              <a:t>استحداث لجان للمساواة </a:t>
            </a:r>
            <a:r>
              <a:rPr lang="ar-JO" sz="2400" b="1" dirty="0" smtClean="0">
                <a:cs typeface="+mj-cs"/>
              </a:rPr>
              <a:t>وتكافؤ </a:t>
            </a:r>
            <a:r>
              <a:rPr lang="ar-JO" sz="2400" b="1" dirty="0">
                <a:cs typeface="+mj-cs"/>
              </a:rPr>
              <a:t>الفرص ضمن هيكلية الحزب تكون مهمتها مراقبة نشاطات الحزب و فعالياته لضمان تحقيق التوازن بين </a:t>
            </a:r>
            <a:r>
              <a:rPr lang="ar-JO" sz="2400" b="1" dirty="0" smtClean="0">
                <a:cs typeface="+mj-cs"/>
              </a:rPr>
              <a:t>الجنسين</a:t>
            </a:r>
            <a:endParaRPr lang="ar-JO" sz="2400" b="1" dirty="0">
              <a:cs typeface="+mj-cs"/>
            </a:endParaRPr>
          </a:p>
          <a:p>
            <a:pPr marL="514350" indent="-514350">
              <a:buFont typeface="+mj-lt"/>
              <a:buAutoNum type="arabicPeriod"/>
            </a:pPr>
            <a:r>
              <a:rPr lang="ar-JO" sz="2400" b="1" dirty="0">
                <a:cs typeface="+mj-cs"/>
              </a:rPr>
              <a:t> توفير حوافز مالية إضافية ضمن الدعم الحكومي المقدم للحملات الانتخابية للأحزاب للقوائم الانتخابية التي تضم 30 % فأكثر من النساء، في جميع الانتخابات التي يخوضها الحزب و حوافز مالية إضافية عن المقاعد التي فازت بها مرشحات الحزب في البرلمان و في أي من المجالس المنتخبة</a:t>
            </a:r>
          </a:p>
          <a:p>
            <a:pPr marL="514350" indent="-514350">
              <a:buFont typeface="+mj-lt"/>
              <a:buAutoNum type="arabicPeriod"/>
            </a:pPr>
            <a:r>
              <a:rPr lang="ar-JO" sz="2400" b="1" dirty="0">
                <a:cs typeface="+mj-cs"/>
              </a:rPr>
              <a:t>حرمان الحزب الذي لا يحقق الحد الأدنى من معايير المساواة بين الجنسين، و الذي تتكون ثلثا قوائمه أو مرشحيه من جنس واحد من نصف حصته التمويلية المخصصة للحملات </a:t>
            </a:r>
            <a:r>
              <a:rPr lang="ar-JO" sz="2400" b="1" dirty="0" smtClean="0">
                <a:cs typeface="+mj-cs"/>
              </a:rPr>
              <a:t>الانتخابية</a:t>
            </a:r>
            <a:endParaRPr lang="ar-JO" sz="2400" b="1" dirty="0">
              <a:cs typeface="+mj-cs"/>
            </a:endParaRPr>
          </a:p>
          <a:p>
            <a:pPr>
              <a:buNone/>
            </a:pPr>
            <a:r>
              <a:rPr lang="ar-JO" sz="2400" dirty="0">
                <a:cs typeface="+mj-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916D024-1B75-4925-8E73-4B6A8A01FF9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xmlns="" id="{769E0D2B-5A41-4A55-9E9D-3CDBA18B3A8A}"/>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tretch>
            <a:fillRect/>
          </a:stretch>
        </p:blipFill>
        <p:spPr>
          <a:xfrm>
            <a:off x="6715140" y="500042"/>
            <a:ext cx="2011508" cy="1510631"/>
          </a:xfrm>
          <a:prstGeom prst="rect">
            <a:avLst/>
          </a:prstGeom>
        </p:spPr>
      </p:pic>
      <p:sp>
        <p:nvSpPr>
          <p:cNvPr id="4" name="TextBox 3">
            <a:extLst>
              <a:ext uri="{FF2B5EF4-FFF2-40B4-BE49-F238E27FC236}">
                <a16:creationId xmlns:a16="http://schemas.microsoft.com/office/drawing/2014/main" xmlns="" id="{15AE0059-0AEB-4654-BF92-8029D15CCC8E}"/>
              </a:ext>
            </a:extLst>
          </p:cNvPr>
          <p:cNvSpPr txBox="1"/>
          <p:nvPr/>
        </p:nvSpPr>
        <p:spPr>
          <a:xfrm>
            <a:off x="4214686" y="3071810"/>
            <a:ext cx="4643594" cy="830997"/>
          </a:xfrm>
          <a:prstGeom prst="rect">
            <a:avLst/>
          </a:prstGeom>
          <a:noFill/>
        </p:spPr>
        <p:txBody>
          <a:bodyPr wrap="square" rtlCol="0">
            <a:spAutoFit/>
          </a:bodyPr>
          <a:lstStyle/>
          <a:p>
            <a:pPr algn="r"/>
            <a:r>
              <a:rPr lang="ar-JO" sz="2400" b="1" dirty="0" smtClean="0">
                <a:latin typeface="Impact" pitchFamily="34" charset="0"/>
              </a:rPr>
              <a:t>محددات </a:t>
            </a:r>
            <a:r>
              <a:rPr lang="ar-JO" sz="2400" b="1" dirty="0">
                <a:latin typeface="Impact" pitchFamily="34" charset="0"/>
              </a:rPr>
              <a:t>المشاركة الكاملة للمرأة العربية في التنمية المستدامة</a:t>
            </a:r>
            <a:r>
              <a:rPr lang="ar-JO" sz="2400" b="1" dirty="0" smtClean="0">
                <a:latin typeface="Impact" pitchFamily="34" charset="0"/>
              </a:rPr>
              <a:t>: </a:t>
            </a:r>
            <a:r>
              <a:rPr lang="ar-JO" sz="2000" b="1" dirty="0" smtClean="0">
                <a:latin typeface="Impact" pitchFamily="34" charset="0"/>
              </a:rPr>
              <a:t>الهدف </a:t>
            </a:r>
            <a:r>
              <a:rPr lang="ar-JO" sz="2000" b="1" dirty="0">
                <a:latin typeface="Impact" pitchFamily="34" charset="0"/>
              </a:rPr>
              <a:t>الخامس نموذجا</a:t>
            </a:r>
            <a:endParaRPr lang="en-US" sz="2000" b="1" dirty="0">
              <a:latin typeface="Impact" pitchFamily="34" charset="0"/>
            </a:endParaRPr>
          </a:p>
        </p:txBody>
      </p:sp>
      <p:sp>
        <p:nvSpPr>
          <p:cNvPr id="3" name="Rectangle 2">
            <a:extLst>
              <a:ext uri="{FF2B5EF4-FFF2-40B4-BE49-F238E27FC236}">
                <a16:creationId xmlns:a16="http://schemas.microsoft.com/office/drawing/2014/main" xmlns="" id="{CE5D782A-975E-4DCB-BDA9-7EBABB9D49FB}"/>
              </a:ext>
            </a:extLst>
          </p:cNvPr>
          <p:cNvSpPr/>
          <p:nvPr/>
        </p:nvSpPr>
        <p:spPr>
          <a:xfrm>
            <a:off x="4516781" y="4221088"/>
            <a:ext cx="4572000" cy="584775"/>
          </a:xfrm>
          <a:prstGeom prst="rect">
            <a:avLst/>
          </a:prstGeom>
        </p:spPr>
        <p:txBody>
          <a:bodyPr>
            <a:spAutoFit/>
          </a:bodyPr>
          <a:lstStyle/>
          <a:p>
            <a:pPr algn="r"/>
            <a:r>
              <a:rPr lang="ar-JO" sz="1600" b="1" dirty="0">
                <a:solidFill>
                  <a:schemeClr val="accent6">
                    <a:lumMod val="75000"/>
                  </a:schemeClr>
                </a:solidFill>
              </a:rPr>
              <a:t>إعداد: د. رلى الفرا (الحروب)</a:t>
            </a:r>
          </a:p>
          <a:p>
            <a:pPr algn="r"/>
            <a:r>
              <a:rPr lang="ar-JO" sz="1600" b="1" dirty="0">
                <a:solidFill>
                  <a:schemeClr val="accent6">
                    <a:lumMod val="75000"/>
                  </a:schemeClr>
                </a:solidFill>
              </a:rPr>
              <a:t>رئيسة شبكة البرلمانيات العربيات للمساواة ”رائدات“</a:t>
            </a:r>
          </a:p>
        </p:txBody>
      </p:sp>
    </p:spTree>
    <p:extLst>
      <p:ext uri="{BB962C8B-B14F-4D97-AF65-F5344CB8AC3E}">
        <p14:creationId xmlns:p14="http://schemas.microsoft.com/office/powerpoint/2010/main" xmlns="" val="390626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46193"/>
            <a:ext cx="8286776" cy="5411807"/>
          </a:xfrm>
        </p:spPr>
        <p:txBody>
          <a:bodyPr>
            <a:normAutofit/>
          </a:bodyPr>
          <a:lstStyle/>
          <a:p>
            <a:pPr marL="514350" indent="-514350">
              <a:buFont typeface="+mj-lt"/>
              <a:buAutoNum type="arabicPeriod" startAt="4"/>
            </a:pPr>
            <a:r>
              <a:rPr lang="ar-JO" sz="2400" b="1" dirty="0"/>
              <a:t>توفير دعم مالي حكومي إضافي للنشاطات الحزبية التي تحقق العدالة و المساواة و التوازن بين الجنسين سواء كانت ضمن كوادر الحزب أو قواعده الانتخابية</a:t>
            </a:r>
          </a:p>
          <a:p>
            <a:pPr marL="514350" indent="-514350">
              <a:buFont typeface="+mj-lt"/>
              <a:buAutoNum type="arabicPeriod" startAt="4"/>
            </a:pPr>
            <a:r>
              <a:rPr lang="ar-JO" sz="2400" b="1" dirty="0"/>
              <a:t>تحديد سقوف لجمع التبرعات في الحملات الانتخابية</a:t>
            </a:r>
          </a:p>
          <a:p>
            <a:pPr marL="514350" indent="-514350">
              <a:buFont typeface="+mj-lt"/>
              <a:buAutoNum type="arabicPeriod" startAt="4"/>
            </a:pPr>
            <a:r>
              <a:rPr lang="ar-JO" sz="2400" b="1" dirty="0"/>
              <a:t>تحديد سقوف الإنفاق على الحملات الانتخابية</a:t>
            </a:r>
          </a:p>
          <a:p>
            <a:pPr marL="514350" indent="-514350">
              <a:buFont typeface="+mj-lt"/>
              <a:buAutoNum type="arabicPeriod" startAt="4"/>
            </a:pPr>
            <a:r>
              <a:rPr lang="ar-JO" sz="2400" b="1" dirty="0"/>
              <a:t>وضع معايير واضحة تحقق الشفافية في جمع التبرعات والإنفاق في الحملات الانتخابية</a:t>
            </a:r>
          </a:p>
          <a:p>
            <a:pPr marL="514350" lvl="0" indent="-514350">
              <a:buFont typeface="+mj-lt"/>
              <a:buAutoNum type="arabicPeriod" startAt="4"/>
            </a:pPr>
            <a:r>
              <a:rPr lang="ar-SA" sz="2400" b="1" dirty="0"/>
              <a:t>الزام الحزب بتوزيع موارده المالية و البشرية و غيرها بالتساوي بين المرشحين من الجنسين و تقديم إثباتات بذلك و ربط الإخلال بهذا الالتزام بفقدان الحزب حقه في التمويل الحكومي.</a:t>
            </a:r>
            <a:endParaRPr lang="en-US" sz="2400" b="1" dirty="0"/>
          </a:p>
          <a:p>
            <a:pPr marL="514350" lvl="0" indent="-514350">
              <a:buFont typeface="+mj-lt"/>
              <a:buAutoNum type="arabicPeriod" startAt="4"/>
            </a:pPr>
            <a:r>
              <a:rPr lang="ar-SA" sz="2400" b="1" dirty="0"/>
              <a:t>تخصيص حصة </a:t>
            </a:r>
            <a:r>
              <a:rPr lang="ar-SA" sz="2400" b="1" dirty="0" smtClean="0"/>
              <a:t>تمويلية</a:t>
            </a:r>
            <a:r>
              <a:rPr lang="ar-JO" sz="2400" b="1" dirty="0" smtClean="0"/>
              <a:t> </a:t>
            </a:r>
            <a:r>
              <a:rPr lang="ar-SA" sz="2400" b="1" dirty="0" smtClean="0"/>
              <a:t>إضافية </a:t>
            </a:r>
            <a:r>
              <a:rPr lang="ar-SA" sz="2400" b="1" dirty="0"/>
              <a:t>للحزب الذي يضم في عضويته 30% من النساء فأكثر، </a:t>
            </a:r>
            <a:r>
              <a:rPr lang="ar-SA" sz="2400" b="1" dirty="0" smtClean="0"/>
              <a:t>وحصة </a:t>
            </a:r>
            <a:r>
              <a:rPr lang="ar-SA" sz="2400" b="1" dirty="0"/>
              <a:t>تمويلية إضافية للحزب الذي يحقق في هياكله القيادية العليا نسبة 30% من النساء فأكثر، </a:t>
            </a:r>
            <a:r>
              <a:rPr lang="ar-SA" sz="2400" b="1" dirty="0" smtClean="0"/>
              <a:t>وحصة </a:t>
            </a:r>
            <a:r>
              <a:rPr lang="ar-SA" sz="2400" b="1" dirty="0"/>
              <a:t>إضافية للحزب الذي ترأسه امرأة.</a:t>
            </a:r>
            <a:endParaRPr lang="ar-JO" sz="2400" b="1" dirty="0"/>
          </a:p>
          <a:p>
            <a:pPr>
              <a:buNone/>
            </a:pPr>
            <a:endParaRPr lang="ar-JO" sz="2400" dirty="0"/>
          </a:p>
          <a:p>
            <a:endParaRPr lang="ar-JO" sz="2400" dirty="0"/>
          </a:p>
        </p:txBody>
      </p:sp>
      <p:sp>
        <p:nvSpPr>
          <p:cNvPr id="4" name="Rectangle 3"/>
          <p:cNvSpPr/>
          <p:nvPr/>
        </p:nvSpPr>
        <p:spPr>
          <a:xfrm>
            <a:off x="357158" y="0"/>
            <a:ext cx="7858180" cy="1200329"/>
          </a:xfrm>
          <a:prstGeom prst="rect">
            <a:avLst/>
          </a:prstGeom>
        </p:spPr>
        <p:txBody>
          <a:bodyPr wrap="square">
            <a:spAutoFit/>
          </a:bodyPr>
          <a:lstStyle/>
          <a:p>
            <a:pPr algn="ctr"/>
            <a:r>
              <a:rPr lang="ar-JO" sz="3600" b="1" dirty="0" smtClean="0">
                <a:solidFill>
                  <a:srgbClr val="FFFF00"/>
                </a:solidFill>
              </a:rPr>
              <a:t>و لتحقيق الأهداف السابقة فإن الشبكة تدعو إلى اتخاذ الإجراءات التالية: </a:t>
            </a:r>
            <a:endParaRPr lang="ar-JO"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741" y="908720"/>
            <a:ext cx="8472518" cy="5232074"/>
          </a:xfrm>
        </p:spPr>
        <p:txBody>
          <a:bodyPr>
            <a:normAutofit/>
          </a:bodyPr>
          <a:lstStyle/>
          <a:p>
            <a:pPr lvl="0">
              <a:buNone/>
            </a:pPr>
            <a:endParaRPr lang="en-US" dirty="0"/>
          </a:p>
          <a:p>
            <a:pPr marL="514350" lvl="0" indent="-514350">
              <a:buNone/>
            </a:pPr>
            <a:r>
              <a:rPr lang="ar-JO" sz="2800" b="1" dirty="0"/>
              <a:t>10.</a:t>
            </a:r>
            <a:r>
              <a:rPr lang="ar-SA" sz="2800" b="1" dirty="0"/>
              <a:t> </a:t>
            </a:r>
            <a:r>
              <a:rPr lang="ar-SA" sz="2600" b="1" dirty="0"/>
              <a:t>تصحيح و تنقيح المناهج التربوية من كل ما يكرس صور</a:t>
            </a:r>
            <a:r>
              <a:rPr lang="ar-JO" sz="2600" b="1" dirty="0"/>
              <a:t>ا</a:t>
            </a:r>
            <a:r>
              <a:rPr lang="ar-SA" sz="2600" b="1" dirty="0"/>
              <a:t> سلبية أو نمطية عن المرأة.</a:t>
            </a:r>
            <a:endParaRPr lang="ar-JO" sz="2600" b="1" dirty="0"/>
          </a:p>
          <a:p>
            <a:pPr marL="514350" lvl="0" indent="-514350">
              <a:buNone/>
            </a:pPr>
            <a:r>
              <a:rPr lang="ar-JO" sz="2600" b="1" dirty="0"/>
              <a:t>11. </a:t>
            </a:r>
            <a:r>
              <a:rPr lang="ar-SA" sz="2600" b="1" dirty="0"/>
              <a:t>توظيف مناهج التربية المدنية والوطنية لنشر ثقافة الديمقراطية وحقوق الإنسان.</a:t>
            </a:r>
            <a:endParaRPr lang="ar-JO" sz="2600" b="1" dirty="0"/>
          </a:p>
          <a:p>
            <a:pPr marL="514350" lvl="0" indent="-514350">
              <a:buNone/>
            </a:pPr>
            <a:r>
              <a:rPr lang="ar-JO" sz="2600" b="1" dirty="0"/>
              <a:t>12. </a:t>
            </a:r>
            <a:r>
              <a:rPr lang="ar-SA" sz="2600" b="1" dirty="0"/>
              <a:t>إيجاد مرصد إعلامي لرصد و مراقبة المحتوى الذي ينشر في وسائل الإعلام التقليدية والبديلة و نشر تقاير و دراسات دورية تظهر صورة المرأة في الإعلام و ترصد التطورات بشأنها.</a:t>
            </a:r>
            <a:endParaRPr lang="ar-JO" sz="2600" b="1" dirty="0"/>
          </a:p>
          <a:p>
            <a:pPr marL="514350" lvl="0" indent="-514350">
              <a:buNone/>
            </a:pPr>
            <a:r>
              <a:rPr lang="ar-JO" sz="2600" b="1" dirty="0"/>
              <a:t>13. </a:t>
            </a:r>
            <a:r>
              <a:rPr lang="ar-SA" sz="2600" b="1" dirty="0"/>
              <a:t>إلزام المؤسسات الإعلامية الرسمية بتبني سياسات ومواثيق مهنية تراعي التوازن بين الجنسين في المحتوى الإعلامي، و تحفيز مؤسسات القطاع الخاص الإعلامية لتبنيها.</a:t>
            </a:r>
            <a:endParaRPr lang="en-US" sz="2600" b="1" dirty="0"/>
          </a:p>
        </p:txBody>
      </p:sp>
      <p:sp>
        <p:nvSpPr>
          <p:cNvPr id="4" name="Rectangle 3"/>
          <p:cNvSpPr/>
          <p:nvPr/>
        </p:nvSpPr>
        <p:spPr>
          <a:xfrm>
            <a:off x="285720" y="214290"/>
            <a:ext cx="8572560" cy="1200329"/>
          </a:xfrm>
          <a:prstGeom prst="rect">
            <a:avLst/>
          </a:prstGeom>
        </p:spPr>
        <p:txBody>
          <a:bodyPr wrap="square">
            <a:spAutoFit/>
          </a:bodyPr>
          <a:lstStyle/>
          <a:p>
            <a:pPr algn="ctr"/>
            <a:r>
              <a:rPr lang="ar-JO" sz="3600" b="1" dirty="0" smtClean="0">
                <a:solidFill>
                  <a:srgbClr val="FFFF00"/>
                </a:solidFill>
              </a:rPr>
              <a:t>و لتحقيق الأهداف السابقة فإن الشبكة تدعو إلى اتخاذ الإجراءات التالية: </a:t>
            </a:r>
            <a:endParaRPr lang="ar-JO"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412776"/>
            <a:ext cx="8143932" cy="4955203"/>
          </a:xfrm>
          <a:prstGeom prst="rect">
            <a:avLst/>
          </a:prstGeom>
        </p:spPr>
        <p:txBody>
          <a:bodyPr wrap="square">
            <a:spAutoFit/>
          </a:bodyPr>
          <a:lstStyle/>
          <a:p>
            <a:pPr marL="514350" lvl="0" indent="-514350"/>
            <a:r>
              <a:rPr lang="ar-JO" sz="2800" b="1" dirty="0"/>
              <a:t>14. </a:t>
            </a:r>
            <a:r>
              <a:rPr lang="ar-SA" sz="2400" b="1" dirty="0"/>
              <a:t>استحداث صندوق للمرأة في وزارات الإعلام أو الثقافة تكون مهمته تخصيص حوافز مالية</a:t>
            </a:r>
            <a:r>
              <a:rPr lang="ar-JO" sz="2400" b="1" dirty="0"/>
              <a:t> </a:t>
            </a:r>
            <a:r>
              <a:rPr lang="ar-SA" sz="2400" b="1" dirty="0"/>
              <a:t>للمؤسسات الإعلامية في القطاع الخاص التي تسهم في تغيير الصور النمطية و تقدم نماذج قيادية للنساء.</a:t>
            </a:r>
            <a:endParaRPr lang="en-US" sz="2400" b="1" dirty="0"/>
          </a:p>
          <a:p>
            <a:pPr marL="514350" lvl="0" indent="-514350"/>
            <a:r>
              <a:rPr lang="ar-JO" sz="2400" b="1" dirty="0"/>
              <a:t>15. </a:t>
            </a:r>
            <a:r>
              <a:rPr lang="ar-JO" sz="2400" b="1" dirty="0" smtClean="0"/>
              <a:t>ت</a:t>
            </a:r>
            <a:r>
              <a:rPr lang="ar-SA" sz="2400" b="1" dirty="0" smtClean="0"/>
              <a:t>حفيز </a:t>
            </a:r>
            <a:r>
              <a:rPr lang="ar-SA" sz="2400" b="1" dirty="0"/>
              <a:t>دوائر الإحصا</a:t>
            </a:r>
            <a:r>
              <a:rPr lang="ar-JO" sz="2400" b="1" dirty="0"/>
              <a:t>ءا</a:t>
            </a:r>
            <a:r>
              <a:rPr lang="ar-SA" sz="2400" b="1" dirty="0"/>
              <a:t>ت العامة و مراكز الأبحاث و الدراسات لإجراء دراسات تعتمد النوع الاجتماعي كمتغير للدراسة، و ذلك لتشكيل قواعد بيانات ترسم صورة واضحة لعلاقات التوازن بين الجنسين في المناحي كافة.</a:t>
            </a:r>
            <a:endParaRPr lang="en-US" sz="2400" b="1" dirty="0"/>
          </a:p>
          <a:p>
            <a:pPr marL="514350" lvl="0" indent="-514350"/>
            <a:r>
              <a:rPr lang="ar-JO" sz="2400" b="1" dirty="0"/>
              <a:t>16. </a:t>
            </a:r>
            <a:r>
              <a:rPr lang="ar-SA" sz="2400" b="1" dirty="0"/>
              <a:t>تحفيز مؤسسات و شركات القطاع الخاص</a:t>
            </a:r>
            <a:r>
              <a:rPr lang="ar-JO" sz="2400" b="1" dirty="0"/>
              <a:t> </a:t>
            </a:r>
            <a:r>
              <a:rPr lang="ar-SA" sz="2400" b="1" dirty="0"/>
              <a:t>لتعزيز المسؤولية الاجتماعية و تخصيص نصف تبرعاتهم و منحهم المجتمعية لصالح تمكين المرأة و ذلك عبر رزمة من الحوافز و الإعفاءات الضريبية.</a:t>
            </a:r>
            <a:endParaRPr lang="en-US" sz="2400" b="1" dirty="0"/>
          </a:p>
          <a:p>
            <a:pPr marL="514350" lvl="0" indent="-514350"/>
            <a:r>
              <a:rPr lang="ar-JO" sz="2400" b="1" dirty="0"/>
              <a:t>17. </a:t>
            </a:r>
            <a:r>
              <a:rPr lang="ar-SA" sz="2400" b="1" dirty="0"/>
              <a:t>حث وزار</a:t>
            </a:r>
            <a:r>
              <a:rPr lang="ar-JO" sz="2400" b="1" dirty="0"/>
              <a:t>ات</a:t>
            </a:r>
            <a:r>
              <a:rPr lang="ar-SA" sz="2400" b="1" dirty="0"/>
              <a:t> الأوقاف و الشؤون الدينية على تجديد الخطاب الديني تجاه المرأة ، و التأكيد في الدروس و العظات و البرامج الدينية على الصور و النماذج و المفاهيم الإجابية بشأن المرأة و تشجيع تمثيلها بعدالة في مواقع القيادة.</a:t>
            </a:r>
            <a:endParaRPr lang="en-US" sz="2400" b="1" dirty="0"/>
          </a:p>
        </p:txBody>
      </p:sp>
      <p:sp>
        <p:nvSpPr>
          <p:cNvPr id="3" name="Rectangle 2"/>
          <p:cNvSpPr/>
          <p:nvPr/>
        </p:nvSpPr>
        <p:spPr>
          <a:xfrm>
            <a:off x="285720" y="214290"/>
            <a:ext cx="8501122" cy="1200329"/>
          </a:xfrm>
          <a:prstGeom prst="rect">
            <a:avLst/>
          </a:prstGeom>
        </p:spPr>
        <p:txBody>
          <a:bodyPr wrap="square">
            <a:spAutoFit/>
          </a:bodyPr>
          <a:lstStyle/>
          <a:p>
            <a:pPr algn="ctr"/>
            <a:r>
              <a:rPr lang="ar-JO" sz="3600" b="1" dirty="0" smtClean="0">
                <a:solidFill>
                  <a:srgbClr val="FFFF00"/>
                </a:solidFill>
              </a:rPr>
              <a:t>و لتحقيق الأهداف السابقة فإن الشبكة تدعو إلى اتخاذ الإجراءات التالية: </a:t>
            </a:r>
            <a:endParaRPr lang="ar-JO"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515252" cy="1357322"/>
          </a:xfrm>
        </p:spPr>
        <p:txBody>
          <a:bodyPr>
            <a:normAutofit/>
          </a:bodyPr>
          <a:lstStyle/>
          <a:p>
            <a:r>
              <a:rPr lang="ar-JO" b="1" dirty="0">
                <a:solidFill>
                  <a:srgbClr val="FFFF00"/>
                </a:solidFill>
              </a:rPr>
              <a:t>تمثيل النساء في المواقع القيادية</a:t>
            </a:r>
          </a:p>
        </p:txBody>
      </p:sp>
      <p:sp>
        <p:nvSpPr>
          <p:cNvPr id="3" name="Content Placeholder 2"/>
          <p:cNvSpPr>
            <a:spLocks noGrp="1"/>
          </p:cNvSpPr>
          <p:nvPr>
            <p:ph idx="1"/>
          </p:nvPr>
        </p:nvSpPr>
        <p:spPr>
          <a:xfrm>
            <a:off x="428596" y="1785926"/>
            <a:ext cx="8301038" cy="4643470"/>
          </a:xfrm>
        </p:spPr>
        <p:txBody>
          <a:bodyPr>
            <a:normAutofit lnSpcReduction="10000"/>
          </a:bodyPr>
          <a:lstStyle/>
          <a:p>
            <a:r>
              <a:rPr lang="ar-JO" sz="2800" b="1" dirty="0"/>
              <a:t>رفع نسبة تمثيل المرأة في مجالس الوزراء والمجالس المنتخبة ( برلمان، بلديات، محليات، نقابات مهنية وعمالية، غرف الصناعة والتجارة) ومجالس إدارات الشركات المساهمة العامة، والقضاء، والمواقع الإدارية في مؤسسات التعليم العالي يتطلب إجراءات منها:</a:t>
            </a:r>
          </a:p>
          <a:p>
            <a:r>
              <a:rPr lang="ar-JO" sz="2800" b="1" dirty="0"/>
              <a:t>فرض حد أدنى لتمثيل النساء </a:t>
            </a:r>
            <a:r>
              <a:rPr lang="ar-JO" sz="2800" b="1" dirty="0" smtClean="0"/>
              <a:t>في القوائم </a:t>
            </a:r>
            <a:r>
              <a:rPr lang="ar-JO" sz="2800" b="1" dirty="0"/>
              <a:t>الانتخابية في حال كان نظام الانتخاب يعتمد القوائم، </a:t>
            </a:r>
            <a:r>
              <a:rPr lang="ar-JO" sz="2800" b="1" dirty="0" smtClean="0"/>
              <a:t>وحد أدنى من المقاعد في حال نظام الانتخاب الفردي، </a:t>
            </a:r>
            <a:r>
              <a:rPr lang="ar-JO" sz="2800" b="1" dirty="0" smtClean="0"/>
              <a:t>والتزام </a:t>
            </a:r>
            <a:r>
              <a:rPr lang="ar-JO" sz="2800" b="1" dirty="0"/>
              <a:t>الحكومات بسياسات تراعي التوازن بين الجنسين عند التعيين في المواقع العليا ومنها مجلس الوزراء والمواقع القيادية الاخرى في السلطة التنفيذية، وفرض حد أدنى لتمثيل النساء في مجالس إدارات الشركات المساهمة العامة، وعمادات الكليات ورئاسة الجامعات والمعاهد العليا، </a:t>
            </a:r>
            <a:r>
              <a:rPr lang="ar-JO" sz="2800" b="1" dirty="0" smtClean="0"/>
              <a:t>والمؤسسات القضائية، الخ</a:t>
            </a:r>
            <a:r>
              <a:rPr lang="ar-JO" sz="2800" b="1"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fontScale="90000"/>
          </a:bodyPr>
          <a:lstStyle/>
          <a:p>
            <a:r>
              <a:rPr lang="ar-JO" b="1" dirty="0" smtClean="0">
                <a:solidFill>
                  <a:srgbClr val="FFFF00"/>
                </a:solidFill>
              </a:rPr>
              <a:t>كم ميلا علينا أن نركض بعد لتحقيق المساواة والمناصفة وإغلاق الفجوة بين الجنسين؟</a:t>
            </a:r>
            <a:endParaRPr lang="ar-JO" b="1" dirty="0">
              <a:solidFill>
                <a:srgbClr val="FFFF00"/>
              </a:solidFill>
            </a:endParaRPr>
          </a:p>
        </p:txBody>
      </p:sp>
      <p:sp>
        <p:nvSpPr>
          <p:cNvPr id="3" name="Content Placeholder 2"/>
          <p:cNvSpPr>
            <a:spLocks noGrp="1"/>
          </p:cNvSpPr>
          <p:nvPr>
            <p:ph idx="1"/>
          </p:nvPr>
        </p:nvSpPr>
        <p:spPr>
          <a:xfrm>
            <a:off x="457200" y="1643050"/>
            <a:ext cx="8229600" cy="4483113"/>
          </a:xfrm>
        </p:spPr>
        <p:txBody>
          <a:bodyPr>
            <a:normAutofit fontScale="40000" lnSpcReduction="20000"/>
          </a:bodyPr>
          <a:lstStyle/>
          <a:p>
            <a:pPr>
              <a:buNone/>
            </a:pPr>
            <a:r>
              <a:rPr lang="ar-JO" sz="6000" b="1" dirty="0" smtClean="0"/>
              <a:t>عالميا:</a:t>
            </a:r>
          </a:p>
          <a:p>
            <a:pPr>
              <a:buNone/>
            </a:pPr>
            <a:endParaRPr lang="ar-JO" sz="3800" b="1" dirty="0" smtClean="0"/>
          </a:p>
          <a:p>
            <a:pPr>
              <a:buNone/>
            </a:pPr>
            <a:r>
              <a:rPr lang="ar-JO" sz="5100" b="1" dirty="0" smtClean="0"/>
              <a:t>بالرغم </a:t>
            </a:r>
            <a:r>
              <a:rPr lang="ar-JO" sz="5100" b="1" dirty="0" smtClean="0"/>
              <a:t>من </a:t>
            </a:r>
            <a:r>
              <a:rPr lang="ar-JO" sz="5100" b="1" dirty="0" smtClean="0"/>
              <a:t>أن: </a:t>
            </a:r>
            <a:r>
              <a:rPr lang="ar-JO" sz="5100" b="1" dirty="0" smtClean="0"/>
              <a:t>الفجوة </a:t>
            </a:r>
            <a:r>
              <a:rPr lang="ar-JO" sz="5100" b="1" dirty="0" smtClean="0"/>
              <a:t>الجندرية </a:t>
            </a:r>
            <a:r>
              <a:rPr lang="ar-JO" sz="5100" b="1" dirty="0" smtClean="0"/>
              <a:t>في </a:t>
            </a:r>
            <a:r>
              <a:rPr lang="ar-JO" sz="5100" b="1" dirty="0" smtClean="0"/>
              <a:t>الصحة تم إغلاقها بنسبة 96%</a:t>
            </a:r>
          </a:p>
          <a:p>
            <a:pPr>
              <a:buNone/>
            </a:pPr>
            <a:r>
              <a:rPr lang="ar-JO" sz="5100" b="1" dirty="0" smtClean="0"/>
              <a:t>                  والفجوة الجندرية في التعليم قد تم إغلاقها بنسبة 93%</a:t>
            </a:r>
          </a:p>
          <a:p>
            <a:pPr>
              <a:buNone/>
            </a:pPr>
            <a:r>
              <a:rPr lang="ar-JO" sz="5100" b="1" dirty="0" smtClean="0"/>
              <a:t>    إلا أن:      فجوة المشاركة الاقتصادية تم إغلاقها بنسبة 60%</a:t>
            </a:r>
          </a:p>
          <a:p>
            <a:pPr>
              <a:buNone/>
            </a:pPr>
            <a:r>
              <a:rPr lang="ar-JO" sz="5100" b="1" dirty="0" smtClean="0"/>
              <a:t>                 وفجوة المشاركة السياسية تم إغلاقها بنسبة 21% فقط </a:t>
            </a:r>
            <a:endParaRPr lang="ar-JO" sz="5400" b="1" dirty="0" smtClean="0">
              <a:solidFill>
                <a:srgbClr val="F4724A"/>
              </a:solidFill>
            </a:endParaRPr>
          </a:p>
          <a:p>
            <a:pPr algn="l">
              <a:buNone/>
            </a:pPr>
            <a:r>
              <a:rPr lang="ar-JO" sz="4000" b="1" dirty="0" smtClean="0">
                <a:solidFill>
                  <a:srgbClr val="F4724A"/>
                </a:solidFill>
              </a:rPr>
              <a:t>المصدر</a:t>
            </a:r>
            <a:r>
              <a:rPr lang="ar-JO" sz="4000" b="1" dirty="0" smtClean="0">
                <a:solidFill>
                  <a:srgbClr val="F4724A"/>
                </a:solidFill>
              </a:rPr>
              <a:t>: تقرير المنتدى الاقتصادي العالمي 2013</a:t>
            </a:r>
          </a:p>
          <a:p>
            <a:pPr>
              <a:buNone/>
            </a:pPr>
            <a:endParaRPr lang="ar-JO" sz="5100" b="1" dirty="0" smtClean="0"/>
          </a:p>
          <a:p>
            <a:pPr>
              <a:buNone/>
            </a:pPr>
            <a:endParaRPr lang="ar-JO" sz="2800" dirty="0" smtClean="0"/>
          </a:p>
          <a:p>
            <a:pPr algn="ctr">
              <a:buNone/>
            </a:pPr>
            <a:r>
              <a:rPr lang="ar-JO" sz="5100" b="1" dirty="0" smtClean="0">
                <a:solidFill>
                  <a:schemeClr val="accent6">
                    <a:lumMod val="75000"/>
                  </a:schemeClr>
                </a:solidFill>
              </a:rPr>
              <a:t>متى نحقق الهدف الخامس من أهداف التنمية المستدامة؟</a:t>
            </a:r>
          </a:p>
          <a:p>
            <a:pPr algn="ctr">
              <a:buNone/>
            </a:pPr>
            <a:endParaRPr lang="ar-JO" sz="3000" b="1" dirty="0" smtClean="0">
              <a:solidFill>
                <a:schemeClr val="accent6">
                  <a:lumMod val="75000"/>
                </a:schemeClr>
              </a:solidFill>
            </a:endParaRPr>
          </a:p>
          <a:p>
            <a:pPr>
              <a:buNone/>
            </a:pPr>
            <a:r>
              <a:rPr lang="ar-JO" sz="4200" b="1" dirty="0" smtClean="0"/>
              <a:t>شبكة البرلمانيات العربيات للمساواة، وبدعم من هيئة الأمم المتحدة للمرأة، وضعت هدفا لعضواتها بالسعي إلى إغلاق الفجوة عربيا بحلول العام 2030عبر عمل مخلص ودؤوب مع البرلمانات والحكومات العربية ومنظمات المجتمع المدني المحلية والإقليمية والدولية، مشتركة في ذلك مع أهداف التنمية المستدامة للأمم المتحدة وأجندتها الزمنية لجميع الدول الأعضاء في المنظمة</a:t>
            </a:r>
          </a:p>
          <a:p>
            <a:pPr>
              <a:buNone/>
            </a:pPr>
            <a:endParaRPr lang="ar-JO" b="1" dirty="0" smtClean="0"/>
          </a:p>
          <a:p>
            <a:pPr algn="ctr">
              <a:buNone/>
            </a:pPr>
            <a:r>
              <a:rPr lang="ar-JO" sz="5000" b="1" dirty="0" smtClean="0"/>
              <a:t>يدا </a:t>
            </a:r>
            <a:r>
              <a:rPr lang="ar-JO" sz="5000" b="1" dirty="0" smtClean="0"/>
              <a:t>بيد </a:t>
            </a:r>
            <a:r>
              <a:rPr lang="ar-JO" sz="5000" b="1" dirty="0" smtClean="0"/>
              <a:t>نحقق المناصفة </a:t>
            </a:r>
            <a:r>
              <a:rPr lang="ar-JO" sz="5000" b="1" dirty="0" smtClean="0"/>
              <a:t>من أجل عالم أكثر أمنا وعدالة وازدهارا وسلاما ورخاء</a:t>
            </a:r>
          </a:p>
          <a:p>
            <a:pPr>
              <a:buNone/>
            </a:pPr>
            <a:endParaRPr lang="ar-JO"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ar-JO" sz="3600" b="1" dirty="0" smtClean="0">
                <a:solidFill>
                  <a:srgbClr val="FF0000"/>
                </a:solidFill>
              </a:rPr>
              <a:t>مرأة+ رجل (في صنع القرار)                عالم أفضل</a:t>
            </a:r>
            <a:endParaRPr lang="ar-JO" sz="3600" b="1" dirty="0">
              <a:solidFill>
                <a:srgbClr val="FF0000"/>
              </a:solidFill>
            </a:endParaRPr>
          </a:p>
        </p:txBody>
      </p:sp>
      <p:pic>
        <p:nvPicPr>
          <p:cNvPr id="4" name="Picture 3">
            <a:extLst>
              <a:ext uri="{FF2B5EF4-FFF2-40B4-BE49-F238E27FC236}">
                <a16:creationId xmlns:a16="http://schemas.microsoft.com/office/drawing/2014/main" xmlns="" id="{56019390-83DB-4263-9E4B-AB2C7C3F171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72066" y="3714752"/>
            <a:ext cx="3409982" cy="2500330"/>
          </a:xfrm>
          <a:prstGeom prst="rect">
            <a:avLst/>
          </a:prstGeom>
        </p:spPr>
      </p:pic>
      <p:sp>
        <p:nvSpPr>
          <p:cNvPr id="5" name="Left Arrow 4"/>
          <p:cNvSpPr/>
          <p:nvPr/>
        </p:nvSpPr>
        <p:spPr>
          <a:xfrm>
            <a:off x="2500298" y="642918"/>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aphicFrame>
        <p:nvGraphicFramePr>
          <p:cNvPr id="6" name="Diagram 5"/>
          <p:cNvGraphicFramePr/>
          <p:nvPr/>
        </p:nvGraphicFramePr>
        <p:xfrm>
          <a:off x="428596" y="1714488"/>
          <a:ext cx="4286280"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785926"/>
            <a:ext cx="7643866" cy="3539430"/>
          </a:xfrm>
          <a:prstGeom prst="rect">
            <a:avLst/>
          </a:prstGeom>
        </p:spPr>
        <p:txBody>
          <a:bodyPr wrap="square">
            <a:spAutoFit/>
          </a:bodyPr>
          <a:lstStyle/>
          <a:p>
            <a:r>
              <a:rPr lang="ar-OM" b="1" dirty="0" smtClean="0"/>
              <a:t> </a:t>
            </a:r>
            <a:r>
              <a:rPr lang="ar-OM" sz="2800" b="1" dirty="0" smtClean="0"/>
              <a:t>تمكيــن المــرأة شــرط مسبق لتحقيــق التنميــة المســتدامة، فالمــرأة تأخــذ قــرارات تؤثــر علــى التنميــة المســتدامة،  كمــا تســاهم فــي إيجــاد حلــول مســتدامة للمشــاكل البيئيــة و الاقتصاديــة والاجتماعيــة، و عندمــا </a:t>
            </a:r>
            <a:r>
              <a:rPr lang="ar-JO" sz="2800" b="1" dirty="0" smtClean="0"/>
              <a:t>تتساوى المرأة مع الرجل</a:t>
            </a:r>
            <a:r>
              <a:rPr lang="ar-OM" sz="2800" b="1" dirty="0" smtClean="0"/>
              <a:t> </a:t>
            </a:r>
            <a:r>
              <a:rPr lang="ar-OM" sz="2800" b="1" dirty="0" smtClean="0"/>
              <a:t>فــي الحصــول علــى المــوارد والفــرص للمشــاركة فــي عمليــات صنــع القــرار تصبــح مــن محركــي التنميــة المســتدامة عــن طريــق اتخــاذ </a:t>
            </a:r>
            <a:r>
              <a:rPr lang="ar-JO" sz="2800" b="1" dirty="0" smtClean="0"/>
              <a:t>الإ</a:t>
            </a:r>
            <a:r>
              <a:rPr lang="ar-OM" sz="2800" b="1" dirty="0" smtClean="0"/>
              <a:t>جــراءات البيئيــة و الاقتصاديــة والاجتماعيــة. </a:t>
            </a:r>
            <a:endParaRPr lang="ar-JO" sz="2800" b="1" dirty="0" smtClean="0"/>
          </a:p>
        </p:txBody>
      </p:sp>
      <p:sp>
        <p:nvSpPr>
          <p:cNvPr id="3" name="TextBox 2"/>
          <p:cNvSpPr txBox="1"/>
          <p:nvPr/>
        </p:nvSpPr>
        <p:spPr>
          <a:xfrm>
            <a:off x="928662" y="285728"/>
            <a:ext cx="7500990" cy="646331"/>
          </a:xfrm>
          <a:prstGeom prst="rect">
            <a:avLst/>
          </a:prstGeom>
          <a:noFill/>
        </p:spPr>
        <p:txBody>
          <a:bodyPr wrap="square" rtlCol="1">
            <a:spAutoFit/>
          </a:bodyPr>
          <a:lstStyle/>
          <a:p>
            <a:pPr algn="ctr"/>
            <a:r>
              <a:rPr lang="ar-JO" sz="3600" b="1" dirty="0" smtClean="0">
                <a:solidFill>
                  <a:srgbClr val="FFFF00"/>
                </a:solidFill>
              </a:rPr>
              <a:t>لماذا نحتاج إلى تمكين المرأة وتحقيق المساواة؟</a:t>
            </a:r>
            <a:endParaRPr lang="ar-JO" sz="36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800972" cy="1143008"/>
          </a:xfrm>
        </p:spPr>
        <p:txBody>
          <a:bodyPr>
            <a:normAutofit fontScale="90000"/>
          </a:bodyPr>
          <a:lstStyle/>
          <a:p>
            <a:r>
              <a:rPr lang="ar-JO" dirty="0"/>
              <a:t/>
            </a:r>
            <a:br>
              <a:rPr lang="ar-JO" dirty="0"/>
            </a:br>
            <a:r>
              <a:rPr lang="ar-JO" dirty="0" smtClean="0"/>
              <a:t/>
            </a:r>
            <a:br>
              <a:rPr lang="ar-JO" dirty="0" smtClean="0"/>
            </a:br>
            <a:r>
              <a:rPr lang="ar-JO" sz="4000" b="1" dirty="0" smtClean="0">
                <a:solidFill>
                  <a:srgbClr val="FFFF00"/>
                </a:solidFill>
              </a:rPr>
              <a:t>الفجوة </a:t>
            </a:r>
            <a:r>
              <a:rPr lang="ar-JO" sz="4000" b="1" dirty="0">
                <a:solidFill>
                  <a:srgbClr val="FFFF00"/>
                </a:solidFill>
              </a:rPr>
              <a:t>بين الجنسين في التنمية </a:t>
            </a:r>
            <a:r>
              <a:rPr lang="ar-JO" sz="4000" b="1" dirty="0" smtClean="0">
                <a:solidFill>
                  <a:srgbClr val="FFFF00"/>
                </a:solidFill>
              </a:rPr>
              <a:t>المستدامة: </a:t>
            </a:r>
            <a:r>
              <a:rPr lang="ar-JO" sz="4000" dirty="0" smtClean="0">
                <a:solidFill>
                  <a:srgbClr val="FFFF00"/>
                </a:solidFill>
              </a:rPr>
              <a:t/>
            </a:r>
            <a:br>
              <a:rPr lang="ar-JO" sz="4000" dirty="0" smtClean="0">
                <a:solidFill>
                  <a:srgbClr val="FFFF00"/>
                </a:solidFill>
              </a:rPr>
            </a:br>
            <a:r>
              <a:rPr lang="ar-JO" sz="2700" b="1" dirty="0" smtClean="0">
                <a:solidFill>
                  <a:srgbClr val="FFFF00"/>
                </a:solidFill>
              </a:rPr>
              <a:t>أرقام ترسم إطار الواقع، وتحدد مجالات المستقبل</a:t>
            </a:r>
            <a:r>
              <a:rPr lang="ar-JO" sz="4000" dirty="0">
                <a:solidFill>
                  <a:srgbClr val="FFFF00"/>
                </a:solidFill>
              </a:rPr>
              <a:t/>
            </a:r>
            <a:br>
              <a:rPr lang="ar-JO" sz="4000" dirty="0">
                <a:solidFill>
                  <a:srgbClr val="FFFF00"/>
                </a:solidFill>
              </a:rPr>
            </a:br>
            <a:r>
              <a:rPr lang="en-US" dirty="0">
                <a:solidFill>
                  <a:srgbClr val="FFFF00"/>
                </a:solidFill>
              </a:rPr>
              <a:t/>
            </a:r>
            <a:br>
              <a:rPr lang="en-US" dirty="0">
                <a:solidFill>
                  <a:srgbClr val="FFFF00"/>
                </a:solidFill>
              </a:rPr>
            </a:br>
            <a:endParaRPr lang="ar-JO" dirty="0">
              <a:solidFill>
                <a:srgbClr val="FFFF00"/>
              </a:solidFill>
            </a:endParaRPr>
          </a:p>
        </p:txBody>
      </p:sp>
      <p:sp>
        <p:nvSpPr>
          <p:cNvPr id="3" name="Content Placeholder 2"/>
          <p:cNvSpPr>
            <a:spLocks noGrp="1"/>
          </p:cNvSpPr>
          <p:nvPr>
            <p:ph idx="1"/>
          </p:nvPr>
        </p:nvSpPr>
        <p:spPr>
          <a:xfrm>
            <a:off x="714348" y="1556792"/>
            <a:ext cx="8429652" cy="4944041"/>
          </a:xfrm>
        </p:spPr>
        <p:txBody>
          <a:bodyPr>
            <a:normAutofit fontScale="25000" lnSpcReduction="20000"/>
          </a:bodyPr>
          <a:lstStyle/>
          <a:p>
            <a:pPr marL="0" indent="0">
              <a:buNone/>
            </a:pPr>
            <a:endParaRPr lang="ar-OM" sz="1400" dirty="0"/>
          </a:p>
          <a:p>
            <a:r>
              <a:rPr lang="ar-JO" sz="1400" dirty="0" smtClean="0"/>
              <a:t> </a:t>
            </a:r>
            <a:r>
              <a:rPr lang="ar-OM" sz="1400" dirty="0" smtClean="0"/>
              <a:t> </a:t>
            </a:r>
            <a:r>
              <a:rPr lang="ar-OM" sz="8000" b="1" dirty="0"/>
              <a:t>تشكل النساء 50% من إجمالي السكان في العالم، و هن غالبا أكثر تأثر من الرجال </a:t>
            </a:r>
            <a:r>
              <a:rPr lang="ar-OM" sz="8000" b="1" dirty="0" smtClean="0"/>
              <a:t>بالفقر</a:t>
            </a:r>
            <a:r>
              <a:rPr lang="ar-JO" sz="8000" b="1" dirty="0" smtClean="0"/>
              <a:t> </a:t>
            </a:r>
            <a:r>
              <a:rPr lang="ar-OM" sz="8000" b="1" dirty="0" smtClean="0"/>
              <a:t>وتغير </a:t>
            </a:r>
            <a:r>
              <a:rPr lang="ar-OM" sz="8000" b="1" dirty="0"/>
              <a:t>المناخ، و انعدام الأمن الغذائي </a:t>
            </a:r>
            <a:r>
              <a:rPr lang="ar-OM" sz="8000" b="1" dirty="0" smtClean="0"/>
              <a:t> </a:t>
            </a:r>
            <a:r>
              <a:rPr lang="ar-OM" sz="8000" b="1" dirty="0"/>
              <a:t>و نقص الرعاية </a:t>
            </a:r>
            <a:r>
              <a:rPr lang="ar-OM" sz="8000" b="1" dirty="0" smtClean="0"/>
              <a:t>الصحية</a:t>
            </a:r>
            <a:r>
              <a:rPr lang="ar-JO" sz="8000" b="1" dirty="0" smtClean="0"/>
              <a:t> </a:t>
            </a:r>
            <a:r>
              <a:rPr lang="ar-OM" sz="8000" b="1" dirty="0" smtClean="0"/>
              <a:t>و </a:t>
            </a:r>
            <a:r>
              <a:rPr lang="ar-OM" sz="8000" b="1" dirty="0"/>
              <a:t>الأزمات الاقتصادية العالمية</a:t>
            </a:r>
            <a:r>
              <a:rPr lang="ar-JO" sz="8000" b="1" dirty="0"/>
              <a:t>، ويفوق عدد النساء الفقيرات عدد الرجال الفقراء، كما أن الأسرة التي تعولها نساء هي أكثر فقرا من تلك التي يعولها الرجال، وهو ما أدى إلى ظهور مصطلح تأنيث </a:t>
            </a:r>
            <a:r>
              <a:rPr lang="ar-JO" sz="8000" b="1" dirty="0" smtClean="0"/>
              <a:t>الفقر.</a:t>
            </a:r>
          </a:p>
          <a:p>
            <a:endParaRPr lang="ar-JO" sz="8000" b="1" dirty="0" smtClean="0"/>
          </a:p>
          <a:p>
            <a:r>
              <a:rPr lang="ar-OM" sz="8000" b="1" dirty="0" smtClean="0"/>
              <a:t>  </a:t>
            </a:r>
            <a:r>
              <a:rPr lang="ar-OM" sz="8000" b="1" dirty="0"/>
              <a:t>تقوم المرأة بالجزء الأكبر </a:t>
            </a:r>
            <a:r>
              <a:rPr lang="ar-JO" sz="8000" b="1" dirty="0"/>
              <a:t>من العمل </a:t>
            </a:r>
            <a:r>
              <a:rPr lang="ar-OM" sz="8000" b="1" dirty="0"/>
              <a:t>غير المدفوع، و ت</a:t>
            </a:r>
            <a:r>
              <a:rPr lang="ar-JO" sz="8000" b="1" dirty="0"/>
              <a:t>حد</a:t>
            </a:r>
            <a:r>
              <a:rPr lang="ar-OM" sz="8000" b="1" dirty="0"/>
              <a:t> المسؤوليات الملقاة عليها من الأعمال المنزلية و رعاية الأطفال </a:t>
            </a:r>
            <a:r>
              <a:rPr lang="ar-JO" sz="8000" b="1" dirty="0"/>
              <a:t>من إمكانية </a:t>
            </a:r>
            <a:r>
              <a:rPr lang="ar-OM" sz="8000" b="1" dirty="0"/>
              <a:t> دخولها أو احتفاظها بوظائف رسمية مدفوعة الأجر</a:t>
            </a:r>
            <a:r>
              <a:rPr lang="ar-OM" sz="8000" b="1" dirty="0" smtClean="0"/>
              <a:t>.</a:t>
            </a:r>
            <a:endParaRPr lang="ar-JO" sz="8000" b="1" dirty="0" smtClean="0"/>
          </a:p>
          <a:p>
            <a:endParaRPr lang="ar-JO" sz="8000" b="1" dirty="0" smtClean="0"/>
          </a:p>
          <a:p>
            <a:r>
              <a:rPr lang="ar-JO" sz="8000" b="1" dirty="0" smtClean="0"/>
              <a:t>إ</a:t>
            </a:r>
            <a:r>
              <a:rPr lang="ar-OM" sz="8000" b="1" dirty="0" smtClean="0"/>
              <a:t>قصاء </a:t>
            </a:r>
            <a:r>
              <a:rPr lang="ar-OM" sz="8000" b="1" dirty="0" smtClean="0"/>
              <a:t>المرأة من عملية الت</a:t>
            </a:r>
            <a:r>
              <a:rPr lang="ar-JO" sz="8000" b="1" dirty="0" smtClean="0"/>
              <a:t>نمية</a:t>
            </a:r>
            <a:r>
              <a:rPr lang="ar-OM" sz="8000" b="1" dirty="0" smtClean="0"/>
              <a:t> </a:t>
            </a:r>
            <a:r>
              <a:rPr lang="ar-OM" sz="8000" b="1" dirty="0" smtClean="0"/>
              <a:t>أد</a:t>
            </a:r>
            <a:r>
              <a:rPr lang="ar-JO" sz="8000" b="1" dirty="0" smtClean="0"/>
              <a:t>ى</a:t>
            </a:r>
            <a:r>
              <a:rPr lang="ar-OM" sz="8000" b="1" dirty="0" smtClean="0"/>
              <a:t> </a:t>
            </a:r>
            <a:r>
              <a:rPr lang="ar-OM" sz="8000" b="1" dirty="0" smtClean="0"/>
              <a:t>إلى أن 60% من ضحايا سوء التغذية عالميا هن من النساء و </a:t>
            </a:r>
            <a:r>
              <a:rPr lang="ar-OM" sz="8000" b="1" dirty="0" smtClean="0"/>
              <a:t>الفتيات</a:t>
            </a:r>
            <a:endParaRPr lang="ar-JO" sz="8000" b="1" dirty="0" smtClean="0"/>
          </a:p>
          <a:p>
            <a:endParaRPr lang="ar-OM" sz="8000" b="1" dirty="0" smtClean="0"/>
          </a:p>
          <a:p>
            <a:r>
              <a:rPr lang="ar-OM" sz="8000" b="1" dirty="0" smtClean="0"/>
              <a:t> في المناطق النامية تكون معدلات وفيات الأمهات أثناء النفاس 4 أضعف الرقم في البلدان المتقدمة ( 800 امرأة تموت يوميا بسبب مشاكل الحمل و الولادة</a:t>
            </a:r>
            <a:r>
              <a:rPr lang="ar-OM" sz="8000" b="1" dirty="0" smtClean="0"/>
              <a:t>)</a:t>
            </a:r>
            <a:endParaRPr lang="ar-JO" sz="8000" b="1" dirty="0" smtClean="0"/>
          </a:p>
          <a:p>
            <a:endParaRPr lang="ar-JO" sz="8000" b="1" dirty="0" smtClean="0"/>
          </a:p>
          <a:p>
            <a:r>
              <a:rPr lang="ar-JO" sz="8000" b="1" dirty="0" smtClean="0"/>
              <a:t>80% من لاجئي العالم من النساء والأطفال</a:t>
            </a:r>
            <a:endParaRPr lang="ar-OM" sz="8000" b="1" dirty="0" smtClean="0"/>
          </a:p>
          <a:p>
            <a:endParaRPr lang="ar-JO" sz="8000" b="1" dirty="0" smtClean="0">
              <a:solidFill>
                <a:srgbClr val="F4724A"/>
              </a:solidFill>
            </a:endParaRPr>
          </a:p>
          <a:p>
            <a:pPr>
              <a:buNone/>
            </a:pPr>
            <a:r>
              <a:rPr lang="ar-JO" sz="8000" b="1" dirty="0" smtClean="0">
                <a:solidFill>
                  <a:srgbClr val="F4724A"/>
                </a:solidFill>
              </a:rPr>
              <a:t>    المصدر</a:t>
            </a:r>
            <a:r>
              <a:rPr lang="ar-JO" sz="8000" b="1" dirty="0" smtClean="0">
                <a:solidFill>
                  <a:srgbClr val="F4724A"/>
                </a:solidFill>
              </a:rPr>
              <a:t>: تقرير منظمة المرأة العربية </a:t>
            </a:r>
            <a:r>
              <a:rPr lang="ar-JO" sz="8000" b="1" dirty="0" smtClean="0">
                <a:solidFill>
                  <a:srgbClr val="F4724A"/>
                </a:solidFill>
              </a:rPr>
              <a:t>2015، الأمم المتحدة للمرأة 2012</a:t>
            </a:r>
            <a:endParaRPr lang="ar-JO" sz="8000" b="1" dirty="0" smtClean="0"/>
          </a:p>
          <a:p>
            <a:endParaRPr lang="ar-OM" sz="8000" b="1" dirty="0"/>
          </a:p>
          <a:p>
            <a:pPr marL="400050" lvl="1" indent="0">
              <a:buNone/>
            </a:pPr>
            <a:endParaRPr lang="en-US" sz="1400" dirty="0"/>
          </a:p>
          <a:p>
            <a:pPr>
              <a:buNone/>
            </a:pPr>
            <a:r>
              <a:rPr lang="ar-JO" sz="5000" b="1" dirty="0" smtClean="0">
                <a:solidFill>
                  <a:srgbClr val="F4724A"/>
                </a:solidFill>
              </a:rPr>
              <a:t>     </a:t>
            </a:r>
            <a:endParaRPr lang="ar-JO" sz="5000" b="1" dirty="0">
              <a:solidFill>
                <a:srgbClr val="F472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solidFill>
                  <a:srgbClr val="FFFF00"/>
                </a:solidFill>
              </a:rPr>
              <a:t>الفجوة بين الجنسين في التنمية المستدامة:</a:t>
            </a:r>
            <a:r>
              <a:rPr lang="ar-JO" dirty="0" smtClean="0">
                <a:solidFill>
                  <a:srgbClr val="FFFF00"/>
                </a:solidFill>
              </a:rPr>
              <a:t> </a:t>
            </a:r>
            <a:br>
              <a:rPr lang="ar-JO" dirty="0" smtClean="0">
                <a:solidFill>
                  <a:srgbClr val="FFFF00"/>
                </a:solidFill>
              </a:rPr>
            </a:br>
            <a:r>
              <a:rPr lang="ar-JO" sz="3100" b="1" dirty="0" smtClean="0">
                <a:solidFill>
                  <a:srgbClr val="FFFF00"/>
                </a:solidFill>
              </a:rPr>
              <a:t>أرقام ترسم إطار الواقع، وتحدد مجالات المستقبل</a:t>
            </a:r>
            <a:endParaRPr lang="ar-JO" sz="3100" b="1" dirty="0"/>
          </a:p>
        </p:txBody>
      </p:sp>
      <p:sp>
        <p:nvSpPr>
          <p:cNvPr id="3" name="Content Placeholder 2"/>
          <p:cNvSpPr>
            <a:spLocks noGrp="1"/>
          </p:cNvSpPr>
          <p:nvPr>
            <p:ph idx="1"/>
          </p:nvPr>
        </p:nvSpPr>
        <p:spPr>
          <a:xfrm>
            <a:off x="457200" y="1857364"/>
            <a:ext cx="8229600" cy="4268799"/>
          </a:xfrm>
        </p:spPr>
        <p:txBody>
          <a:bodyPr>
            <a:normAutofit fontScale="92500" lnSpcReduction="10000"/>
          </a:bodyPr>
          <a:lstStyle/>
          <a:p>
            <a:r>
              <a:rPr lang="ar-OM" sz="2400" b="1" dirty="0" smtClean="0"/>
              <a:t>تعمل </a:t>
            </a:r>
            <a:r>
              <a:rPr lang="ar-OM" sz="2400" b="1" dirty="0" smtClean="0"/>
              <a:t>نصف نساء العالم بأجور أقل بثلاثة أرباع مما يكسب الرجل، إضافة إلى المسؤولية المنزلية </a:t>
            </a:r>
            <a:endParaRPr lang="ar-JO" sz="2400" b="1" dirty="0" smtClean="0"/>
          </a:p>
          <a:p>
            <a:r>
              <a:rPr lang="ar-JO" sz="2400" b="1" dirty="0" smtClean="0"/>
              <a:t>83% من عاملي المنازل نساء، ومعظمهن لا يحصلن على الحد الأدنى من الأجور</a:t>
            </a:r>
            <a:endParaRPr lang="ar-OM" sz="2400" b="1" dirty="0" smtClean="0"/>
          </a:p>
          <a:p>
            <a:r>
              <a:rPr lang="ar-OM" sz="2400" b="1" dirty="0" smtClean="0"/>
              <a:t>60</a:t>
            </a:r>
            <a:r>
              <a:rPr lang="ar-OM" sz="2400" b="1" dirty="0" smtClean="0"/>
              <a:t>% من إجمالي الأمي</a:t>
            </a:r>
            <a:r>
              <a:rPr lang="ar-JO" sz="2400" b="1" dirty="0" smtClean="0"/>
              <a:t>ين</a:t>
            </a:r>
            <a:r>
              <a:rPr lang="ar-OM" sz="2400" b="1" dirty="0" smtClean="0"/>
              <a:t> </a:t>
            </a:r>
            <a:r>
              <a:rPr lang="ar-OM" sz="2400" b="1" dirty="0" smtClean="0"/>
              <a:t>في </a:t>
            </a:r>
            <a:r>
              <a:rPr lang="ar-OM" sz="2400" b="1" dirty="0" smtClean="0"/>
              <a:t>العالم</a:t>
            </a:r>
            <a:r>
              <a:rPr lang="ar-JO" sz="2400" b="1" dirty="0" smtClean="0"/>
              <a:t> نساء</a:t>
            </a:r>
            <a:r>
              <a:rPr lang="ar-OM" sz="2400" b="1" dirty="0" smtClean="0"/>
              <a:t>، </a:t>
            </a:r>
            <a:r>
              <a:rPr lang="ar-JO" sz="2400" b="1" dirty="0" smtClean="0"/>
              <a:t>في حين</a:t>
            </a:r>
            <a:r>
              <a:rPr lang="ar-OM" sz="2400" b="1" dirty="0" smtClean="0"/>
              <a:t> </a:t>
            </a:r>
            <a:r>
              <a:rPr lang="ar-OM" sz="2400" b="1" dirty="0" smtClean="0"/>
              <a:t>أن التعليم  شرط</a:t>
            </a:r>
            <a:r>
              <a:rPr lang="ar-JO" sz="2400" b="1" dirty="0" smtClean="0"/>
              <a:t> </a:t>
            </a:r>
            <a:r>
              <a:rPr lang="ar-OM" sz="2400" b="1" dirty="0" smtClean="0"/>
              <a:t>أساسي لضمان المساواة بين الجنسين </a:t>
            </a:r>
            <a:r>
              <a:rPr lang="ar-OM" sz="2400" b="1" dirty="0" smtClean="0"/>
              <a:t>وحقوق </a:t>
            </a:r>
            <a:r>
              <a:rPr lang="ar-OM" sz="2400" b="1" dirty="0" smtClean="0"/>
              <a:t>المرأة.</a:t>
            </a:r>
          </a:p>
          <a:p>
            <a:r>
              <a:rPr lang="ar-OM" sz="2400" b="1" dirty="0" smtClean="0"/>
              <a:t>النساء </a:t>
            </a:r>
            <a:r>
              <a:rPr lang="ar-OM" sz="2400" b="1" dirty="0" smtClean="0"/>
              <a:t>أكثر عرضه من الرجال </a:t>
            </a:r>
            <a:r>
              <a:rPr lang="ar-JO" sz="2400" b="1" dirty="0" smtClean="0"/>
              <a:t>لغياب التأمينات الاجتماعية ، حيث تظهر الاحصاءات أن</a:t>
            </a:r>
            <a:r>
              <a:rPr lang="ar-OM" sz="2400" b="1" dirty="0" smtClean="0"/>
              <a:t> 75% من </a:t>
            </a:r>
            <a:r>
              <a:rPr lang="ar-JO" sz="2400" b="1" dirty="0" smtClean="0"/>
              <a:t>أعمال النساء </a:t>
            </a:r>
            <a:r>
              <a:rPr lang="ar-OM" sz="2400" b="1" dirty="0" smtClean="0"/>
              <a:t>في البلدان النامية هي </a:t>
            </a:r>
            <a:r>
              <a:rPr lang="ar-JO" sz="2400" b="1" dirty="0" smtClean="0"/>
              <a:t>في مجال الأعمال</a:t>
            </a:r>
            <a:r>
              <a:rPr lang="ar-OM" sz="2400" b="1" dirty="0" smtClean="0"/>
              <a:t> غير </a:t>
            </a:r>
            <a:r>
              <a:rPr lang="ar-JO" sz="2400" b="1" dirty="0" smtClean="0"/>
              <a:t>ال</a:t>
            </a:r>
            <a:r>
              <a:rPr lang="ar-OM" sz="2400" b="1" dirty="0" smtClean="0"/>
              <a:t>رسمية أو غير </a:t>
            </a:r>
            <a:r>
              <a:rPr lang="ar-JO" sz="2400" b="1" dirty="0" smtClean="0"/>
              <a:t>ال</a:t>
            </a:r>
            <a:r>
              <a:rPr lang="ar-OM" sz="2400" b="1" dirty="0" smtClean="0"/>
              <a:t>محمية</a:t>
            </a:r>
            <a:r>
              <a:rPr lang="ar-JO" sz="2400" b="1" dirty="0" smtClean="0"/>
              <a:t>، وفي القطاعات غير </a:t>
            </a:r>
            <a:r>
              <a:rPr lang="ar-JO" sz="2400" b="1" dirty="0" smtClean="0"/>
              <a:t>المنظمة</a:t>
            </a:r>
            <a:endParaRPr lang="ar-JO" sz="2400" b="1" dirty="0" smtClean="0"/>
          </a:p>
          <a:p>
            <a:r>
              <a:rPr lang="ar-OM" sz="2400" b="1" dirty="0" smtClean="0"/>
              <a:t>المرأة </a:t>
            </a:r>
            <a:r>
              <a:rPr lang="ar-JO" sz="2400" b="1" dirty="0" smtClean="0"/>
              <a:t>أقل حصولا على </a:t>
            </a:r>
            <a:r>
              <a:rPr lang="ar-OM" sz="2400" b="1" dirty="0" smtClean="0"/>
              <a:t>الأصول الانتاجية و بالتالي لا تملك الاستفادة منها لتمكنها من ال</a:t>
            </a:r>
            <a:r>
              <a:rPr lang="ar-JO" sz="2400" b="1" dirty="0" smtClean="0"/>
              <a:t>مشا</a:t>
            </a:r>
            <a:r>
              <a:rPr lang="ar-OM" sz="2400" b="1" dirty="0" smtClean="0"/>
              <a:t>ركة الفعالة في الاقتصاد و تحقيق نتائج تنموية أفضل لعائلتها و مجتمعها</a:t>
            </a:r>
            <a:r>
              <a:rPr lang="ar-OM" sz="2400" b="1" dirty="0" smtClean="0"/>
              <a:t>.</a:t>
            </a:r>
            <a:endParaRPr lang="ar-JO" sz="2400" b="1" dirty="0" smtClean="0"/>
          </a:p>
          <a:p>
            <a:r>
              <a:rPr lang="ar-JO" sz="2400" b="1" dirty="0" smtClean="0"/>
              <a:t>المرأة العربية تساهم بنسبة 25% من البحث العلمي والتطوير </a:t>
            </a:r>
            <a:r>
              <a:rPr lang="ar-JO" sz="2400" b="1" dirty="0" smtClean="0"/>
              <a:t>التكنولوجي</a:t>
            </a:r>
          </a:p>
          <a:p>
            <a:pPr>
              <a:buNone/>
            </a:pPr>
            <a:r>
              <a:rPr lang="ar-JO" sz="1900" b="1" dirty="0" smtClean="0">
                <a:solidFill>
                  <a:srgbClr val="F4724A"/>
                </a:solidFill>
              </a:rPr>
              <a:t>المصدر</a:t>
            </a:r>
            <a:r>
              <a:rPr lang="ar-JO" sz="1900" b="1" dirty="0" smtClean="0">
                <a:solidFill>
                  <a:srgbClr val="F4724A"/>
                </a:solidFill>
              </a:rPr>
              <a:t>: تقرير منظمة المرأة العربية 2015، الأمم المتحدة للمرأة </a:t>
            </a:r>
            <a:r>
              <a:rPr lang="ar-JO" sz="1900" b="1" dirty="0" smtClean="0">
                <a:solidFill>
                  <a:srgbClr val="F4724A"/>
                </a:solidFill>
              </a:rPr>
              <a:t>2012، منظمة العمل الدولية </a:t>
            </a:r>
            <a:r>
              <a:rPr lang="ar-JO" sz="2000" b="1" dirty="0" smtClean="0">
                <a:solidFill>
                  <a:srgbClr val="F4724A"/>
                </a:solidFill>
              </a:rPr>
              <a:t>2012</a:t>
            </a:r>
            <a:endParaRPr lang="ar-JO" sz="2000" dirty="0" smtClean="0"/>
          </a:p>
          <a:p>
            <a:endParaRPr lang="ar-J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a:solidFill>
                  <a:srgbClr val="FFFF00"/>
                </a:solidFill>
              </a:rPr>
              <a:t>الفجوة بين الجنسين في التنمية </a:t>
            </a:r>
            <a:r>
              <a:rPr lang="ar-JO" b="1" dirty="0" smtClean="0">
                <a:solidFill>
                  <a:srgbClr val="FFFF00"/>
                </a:solidFill>
              </a:rPr>
              <a:t>المستدامة:</a:t>
            </a:r>
            <a:br>
              <a:rPr lang="ar-JO" b="1" dirty="0" smtClean="0">
                <a:solidFill>
                  <a:srgbClr val="FFFF00"/>
                </a:solidFill>
              </a:rPr>
            </a:br>
            <a:r>
              <a:rPr lang="ar-JO" sz="3100" b="1" dirty="0" smtClean="0">
                <a:solidFill>
                  <a:srgbClr val="FFFF00"/>
                </a:solidFill>
              </a:rPr>
              <a:t> أرقام ترسم إطار الواقع، وتحدد مجالات المستقبل </a:t>
            </a:r>
            <a:r>
              <a:rPr lang="ar-JO" b="1" dirty="0">
                <a:solidFill>
                  <a:srgbClr val="FFFF00"/>
                </a:solidFill>
              </a:rPr>
              <a:t/>
            </a:r>
            <a:br>
              <a:rPr lang="ar-JO" b="1" dirty="0">
                <a:solidFill>
                  <a:srgbClr val="FFFF00"/>
                </a:solidFill>
              </a:rPr>
            </a:br>
            <a:endParaRPr lang="ar-JO" sz="3100" b="1"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endParaRPr lang="ar-OM" dirty="0"/>
          </a:p>
          <a:p>
            <a:r>
              <a:rPr lang="ar-OM" sz="3600" b="1" dirty="0"/>
              <a:t> تشارك </a:t>
            </a:r>
            <a:r>
              <a:rPr lang="ar-OM" sz="3600" b="1" dirty="0">
                <a:solidFill>
                  <a:schemeClr val="tx1">
                    <a:lumMod val="95000"/>
                    <a:lumOff val="5000"/>
                  </a:schemeClr>
                </a:solidFill>
              </a:rPr>
              <a:t>المرأة بنسبة أقل من الرجل في سوق العمل</a:t>
            </a:r>
            <a:r>
              <a:rPr lang="ar-JO" sz="3600" b="1" dirty="0">
                <a:solidFill>
                  <a:schemeClr val="tx1">
                    <a:lumMod val="95000"/>
                    <a:lumOff val="5000"/>
                  </a:schemeClr>
                </a:solidFill>
              </a:rPr>
              <a:t> في معظم دول العالم</a:t>
            </a:r>
            <a:r>
              <a:rPr lang="ar-OM" sz="3600" b="1" dirty="0">
                <a:solidFill>
                  <a:schemeClr val="tx1">
                    <a:lumMod val="95000"/>
                    <a:lumOff val="5000"/>
                  </a:schemeClr>
                </a:solidFill>
              </a:rPr>
              <a:t>. </a:t>
            </a:r>
          </a:p>
          <a:p>
            <a:r>
              <a:rPr lang="ar-OM" sz="3600" b="1" dirty="0">
                <a:solidFill>
                  <a:schemeClr val="tx1">
                    <a:lumMod val="95000"/>
                    <a:lumOff val="5000"/>
                  </a:schemeClr>
                </a:solidFill>
              </a:rPr>
              <a:t>الدول ذات الدخل المتدني ( نسبة الرجال 80% و النساء 70 % ) </a:t>
            </a:r>
          </a:p>
          <a:p>
            <a:r>
              <a:rPr lang="ar-OM" sz="3600" b="1" dirty="0">
                <a:solidFill>
                  <a:schemeClr val="tx1">
                    <a:lumMod val="95000"/>
                    <a:lumOff val="5000"/>
                  </a:schemeClr>
                </a:solidFill>
              </a:rPr>
              <a:t> الدول ذات الدخل المتوسط ( 75% رجال و45%</a:t>
            </a:r>
            <a:r>
              <a:rPr lang="ar-JO" sz="3600" b="1" dirty="0">
                <a:solidFill>
                  <a:schemeClr val="tx1">
                    <a:lumMod val="95000"/>
                    <a:lumOff val="5000"/>
                  </a:schemeClr>
                </a:solidFill>
              </a:rPr>
              <a:t> نساء</a:t>
            </a:r>
            <a:r>
              <a:rPr lang="ar-OM" sz="3600" b="1" dirty="0">
                <a:solidFill>
                  <a:schemeClr val="tx1">
                    <a:lumMod val="95000"/>
                    <a:lumOff val="5000"/>
                  </a:schemeClr>
                </a:solidFill>
              </a:rPr>
              <a:t>) </a:t>
            </a:r>
          </a:p>
          <a:p>
            <a:r>
              <a:rPr lang="ar-OM" sz="3600" b="1" dirty="0">
                <a:solidFill>
                  <a:schemeClr val="tx1">
                    <a:lumMod val="95000"/>
                    <a:lumOff val="5000"/>
                  </a:schemeClr>
                </a:solidFill>
              </a:rPr>
              <a:t> الدول ذات الدخل العالي (70% </a:t>
            </a:r>
            <a:r>
              <a:rPr lang="ar-JO" sz="3600" b="1" dirty="0">
                <a:solidFill>
                  <a:schemeClr val="tx1">
                    <a:lumMod val="95000"/>
                    <a:lumOff val="5000"/>
                  </a:schemeClr>
                </a:solidFill>
              </a:rPr>
              <a:t> رجال و</a:t>
            </a:r>
            <a:r>
              <a:rPr lang="ar-OM" sz="3600" b="1" dirty="0">
                <a:solidFill>
                  <a:schemeClr val="tx1">
                    <a:lumMod val="95000"/>
                    <a:lumOff val="5000"/>
                  </a:schemeClr>
                </a:solidFill>
              </a:rPr>
              <a:t>50% </a:t>
            </a:r>
            <a:r>
              <a:rPr lang="ar-JO" sz="3600" b="1" dirty="0">
                <a:solidFill>
                  <a:schemeClr val="tx1">
                    <a:lumMod val="95000"/>
                    <a:lumOff val="5000"/>
                  </a:schemeClr>
                </a:solidFill>
              </a:rPr>
              <a:t>نساء </a:t>
            </a:r>
            <a:r>
              <a:rPr lang="ar-OM" sz="3600" b="1" dirty="0">
                <a:solidFill>
                  <a:schemeClr val="tx1">
                    <a:lumMod val="95000"/>
                    <a:lumOff val="5000"/>
                  </a:schemeClr>
                </a:solidFill>
              </a:rPr>
              <a:t>) </a:t>
            </a:r>
            <a:endParaRPr lang="ar-JO" sz="3600" b="1" dirty="0">
              <a:solidFill>
                <a:schemeClr val="tx1">
                  <a:lumMod val="95000"/>
                  <a:lumOff val="5000"/>
                </a:schemeClr>
              </a:solidFill>
            </a:endParaRPr>
          </a:p>
          <a:p>
            <a:pPr>
              <a:buNone/>
            </a:pPr>
            <a:endParaRPr lang="ar-OM" sz="3600" b="1" dirty="0">
              <a:solidFill>
                <a:schemeClr val="tx1">
                  <a:lumMod val="95000"/>
                  <a:lumOff val="5000"/>
                </a:schemeClr>
              </a:solidFill>
            </a:endParaRPr>
          </a:p>
          <a:p>
            <a:pPr algn="ctr">
              <a:buNone/>
            </a:pPr>
            <a:r>
              <a:rPr lang="ar-OM" sz="3600" b="1" i="1" u="sng" dirty="0">
                <a:solidFill>
                  <a:schemeClr val="tx1">
                    <a:lumMod val="95000"/>
                    <a:lumOff val="5000"/>
                  </a:schemeClr>
                </a:solidFill>
              </a:rPr>
              <a:t>و تكون الفجوة أعلى ما يكون في </a:t>
            </a:r>
            <a:r>
              <a:rPr lang="ar-JO" sz="3600" b="1" i="1" u="sng" dirty="0">
                <a:solidFill>
                  <a:schemeClr val="tx1">
                    <a:lumMod val="95000"/>
                    <a:lumOff val="5000"/>
                  </a:schemeClr>
                </a:solidFill>
              </a:rPr>
              <a:t>الدول ذات</a:t>
            </a:r>
            <a:r>
              <a:rPr lang="ar-OM" sz="3600" b="1" i="1" u="sng" dirty="0">
                <a:solidFill>
                  <a:schemeClr val="tx1">
                    <a:lumMod val="95000"/>
                    <a:lumOff val="5000"/>
                  </a:schemeClr>
                </a:solidFill>
              </a:rPr>
              <a:t> الدخل </a:t>
            </a:r>
            <a:r>
              <a:rPr lang="ar-OM" sz="3600" b="1" i="1" u="sng" dirty="0" smtClean="0">
                <a:solidFill>
                  <a:schemeClr val="tx1">
                    <a:lumMod val="95000"/>
                    <a:lumOff val="5000"/>
                  </a:schemeClr>
                </a:solidFill>
              </a:rPr>
              <a:t>المتوسط</a:t>
            </a:r>
            <a:r>
              <a:rPr lang="ar-JO" sz="3600" b="1" i="1" u="sng" dirty="0" smtClean="0">
                <a:solidFill>
                  <a:schemeClr val="tx1">
                    <a:lumMod val="95000"/>
                    <a:lumOff val="5000"/>
                  </a:schemeClr>
                </a:solidFill>
              </a:rPr>
              <a:t>، ومنها دول المنطقة العربية</a:t>
            </a:r>
            <a:endParaRPr lang="ar-OM" sz="3600" b="1" i="1" u="sng" dirty="0">
              <a:solidFill>
                <a:schemeClr val="tx1">
                  <a:lumMod val="95000"/>
                  <a:lumOff val="5000"/>
                </a:schemeClr>
              </a:solidFill>
            </a:endParaRPr>
          </a:p>
          <a:p>
            <a:endParaRPr lang="ar-OM" sz="3600" b="1" dirty="0">
              <a:solidFill>
                <a:schemeClr val="tx1">
                  <a:lumMod val="95000"/>
                  <a:lumOff val="5000"/>
                </a:schemeClr>
              </a:solidFill>
            </a:endParaRPr>
          </a:p>
          <a:p>
            <a:r>
              <a:rPr lang="ar-OM" sz="3600" b="1" dirty="0">
                <a:solidFill>
                  <a:schemeClr val="tx1">
                    <a:lumMod val="95000"/>
                    <a:lumOff val="5000"/>
                  </a:schemeClr>
                </a:solidFill>
              </a:rPr>
              <a:t>تزداد الفجوة في نسبة البطالة بين </a:t>
            </a:r>
            <a:r>
              <a:rPr lang="ar-JO" sz="3600" b="1" dirty="0">
                <a:solidFill>
                  <a:schemeClr val="tx1">
                    <a:lumMod val="95000"/>
                    <a:lumOff val="5000"/>
                  </a:schemeClr>
                </a:solidFill>
              </a:rPr>
              <a:t>الرجال والنساء </a:t>
            </a:r>
            <a:r>
              <a:rPr lang="ar-OM" sz="3600" b="1" dirty="0">
                <a:solidFill>
                  <a:schemeClr val="tx1">
                    <a:lumMod val="95000"/>
                    <a:lumOff val="5000"/>
                  </a:schemeClr>
                </a:solidFill>
              </a:rPr>
              <a:t>بانخفاض الدخل في الدولة </a:t>
            </a:r>
          </a:p>
          <a:p>
            <a:r>
              <a:rPr lang="ar-OM" sz="3600" b="1" dirty="0">
                <a:solidFill>
                  <a:schemeClr val="tx1">
                    <a:lumMod val="95000"/>
                    <a:lumOff val="5000"/>
                  </a:schemeClr>
                </a:solidFill>
              </a:rPr>
              <a:t> نسبة الأشخاص الذين يمتلكون حسابات بنكية</a:t>
            </a:r>
            <a:r>
              <a:rPr lang="ar-JO" sz="3600" b="1" dirty="0">
                <a:solidFill>
                  <a:schemeClr val="tx1">
                    <a:lumMod val="95000"/>
                    <a:lumOff val="5000"/>
                  </a:schemeClr>
                </a:solidFill>
              </a:rPr>
              <a:t> تنمو سنويا</a:t>
            </a:r>
            <a:r>
              <a:rPr lang="ar-OM" sz="3600" b="1" dirty="0">
                <a:solidFill>
                  <a:schemeClr val="tx1">
                    <a:lumMod val="95000"/>
                    <a:lumOff val="5000"/>
                  </a:schemeClr>
                </a:solidFill>
              </a:rPr>
              <a:t>، و </a:t>
            </a:r>
            <a:r>
              <a:rPr lang="ar-JO" sz="3600" b="1" dirty="0">
                <a:solidFill>
                  <a:schemeClr val="tx1">
                    <a:lumMod val="95000"/>
                    <a:lumOff val="5000"/>
                  </a:schemeClr>
                </a:solidFill>
              </a:rPr>
              <a:t>ولك</a:t>
            </a:r>
            <a:r>
              <a:rPr lang="ar-OM" sz="3600" b="1" dirty="0">
                <a:solidFill>
                  <a:schemeClr val="tx1">
                    <a:lumMod val="95000"/>
                    <a:lumOff val="5000"/>
                  </a:schemeClr>
                </a:solidFill>
              </a:rPr>
              <a:t>ن الفجوة بين الجنسين في نسبة امتلاك الحساسات البنكية تزداد مع </a:t>
            </a:r>
            <a:r>
              <a:rPr lang="ar-JO" sz="3600" b="1" dirty="0">
                <a:solidFill>
                  <a:schemeClr val="tx1">
                    <a:lumMod val="95000"/>
                    <a:lumOff val="5000"/>
                  </a:schemeClr>
                </a:solidFill>
              </a:rPr>
              <a:t>ان</a:t>
            </a:r>
            <a:r>
              <a:rPr lang="ar-OM" sz="3600" b="1" dirty="0">
                <a:solidFill>
                  <a:schemeClr val="tx1">
                    <a:lumMod val="95000"/>
                    <a:lumOff val="5000"/>
                  </a:schemeClr>
                </a:solidFill>
              </a:rPr>
              <a:t>خفاض الدخل في الدولة</a:t>
            </a:r>
          </a:p>
          <a:p>
            <a:r>
              <a:rPr lang="ar-OM" sz="3600" b="1" dirty="0">
                <a:solidFill>
                  <a:schemeClr val="tx1">
                    <a:lumMod val="95000"/>
                    <a:lumOff val="5000"/>
                  </a:schemeClr>
                </a:solidFill>
              </a:rPr>
              <a:t>نسبة النساء ال</a:t>
            </a:r>
            <a:r>
              <a:rPr lang="ar-JO" sz="3600" b="1" dirty="0">
                <a:solidFill>
                  <a:schemeClr val="tx1">
                    <a:lumMod val="95000"/>
                    <a:lumOff val="5000"/>
                  </a:schemeClr>
                </a:solidFill>
              </a:rPr>
              <a:t>لائي يعملن</a:t>
            </a:r>
            <a:r>
              <a:rPr lang="ar-OM" sz="3600" b="1" dirty="0">
                <a:solidFill>
                  <a:schemeClr val="tx1">
                    <a:lumMod val="95000"/>
                    <a:lumOff val="5000"/>
                  </a:schemeClr>
                </a:solidFill>
              </a:rPr>
              <a:t> بأجر أقل أو دون أجر</a:t>
            </a:r>
            <a:r>
              <a:rPr lang="ar-JO" sz="3600" b="1" dirty="0">
                <a:solidFill>
                  <a:schemeClr val="tx1">
                    <a:lumMod val="95000"/>
                    <a:lumOff val="5000"/>
                  </a:schemeClr>
                </a:solidFill>
              </a:rPr>
              <a:t> إطلاقا</a:t>
            </a:r>
            <a:r>
              <a:rPr lang="ar-OM" sz="3600" b="1" dirty="0">
                <a:solidFill>
                  <a:schemeClr val="tx1">
                    <a:lumMod val="95000"/>
                    <a:lumOff val="5000"/>
                  </a:schemeClr>
                </a:solidFill>
              </a:rPr>
              <a:t> أكبر بكثير من الرجال</a:t>
            </a:r>
          </a:p>
          <a:p>
            <a:r>
              <a:rPr lang="ar-OM" sz="3600" b="1" dirty="0">
                <a:solidFill>
                  <a:schemeClr val="tx1">
                    <a:lumMod val="95000"/>
                    <a:lumOff val="5000"/>
                  </a:schemeClr>
                </a:solidFill>
              </a:rPr>
              <a:t>يختلف نشاط ريادة الأعمال بين النساء على نطاق واسع بين البلدان</a:t>
            </a:r>
            <a:r>
              <a:rPr lang="ar-JO" sz="3600" b="1" dirty="0">
                <a:solidFill>
                  <a:schemeClr val="tx1">
                    <a:lumMod val="95000"/>
                    <a:lumOff val="5000"/>
                  </a:schemeClr>
                </a:solidFill>
              </a:rPr>
              <a:t> </a:t>
            </a:r>
            <a:endParaRPr lang="ar-JO" sz="3600" b="1" dirty="0" smtClean="0">
              <a:solidFill>
                <a:schemeClr val="tx1">
                  <a:lumMod val="95000"/>
                  <a:lumOff val="5000"/>
                </a:schemeClr>
              </a:solidFill>
            </a:endParaRPr>
          </a:p>
          <a:p>
            <a:pPr>
              <a:buNone/>
            </a:pPr>
            <a:endParaRPr lang="ar-JO" sz="3600" b="1" dirty="0" smtClean="0">
              <a:solidFill>
                <a:schemeClr val="tx1">
                  <a:lumMod val="95000"/>
                  <a:lumOff val="5000"/>
                </a:schemeClr>
              </a:solidFill>
            </a:endParaRPr>
          </a:p>
          <a:p>
            <a:pPr>
              <a:buNone/>
            </a:pPr>
            <a:r>
              <a:rPr lang="ar-JO" sz="3600" b="1" dirty="0" smtClean="0">
                <a:solidFill>
                  <a:srgbClr val="F4724A"/>
                </a:solidFill>
              </a:rPr>
              <a:t>   المصدر:  </a:t>
            </a:r>
            <a:r>
              <a:rPr lang="ar-JO" sz="3600" b="1" dirty="0" smtClean="0">
                <a:solidFill>
                  <a:srgbClr val="F4724A"/>
                </a:solidFill>
              </a:rPr>
              <a:t>البنك الدولي لعام 2016</a:t>
            </a:r>
            <a:endParaRPr lang="ar-JO" sz="3600" b="1" dirty="0">
              <a:solidFill>
                <a:srgbClr val="F4724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4" name="Picture 3">
            <a:extLst>
              <a:ext uri="{FF2B5EF4-FFF2-40B4-BE49-F238E27FC236}">
                <a16:creationId xmlns:a16="http://schemas.microsoft.com/office/drawing/2014/main" xmlns="" id="{B4CDFC45-4C59-4565-A8AC-8F1435AA150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solidFill>
                  <a:srgbClr val="FFFF00"/>
                </a:solidFill>
              </a:rPr>
              <a:t>الفجوة بين الجنسين في الوصول إلى التمويل</a:t>
            </a:r>
          </a:p>
        </p:txBody>
      </p:sp>
      <p:sp>
        <p:nvSpPr>
          <p:cNvPr id="3" name="Content Placeholder 2"/>
          <p:cNvSpPr>
            <a:spLocks noGrp="1"/>
          </p:cNvSpPr>
          <p:nvPr>
            <p:ph idx="1"/>
          </p:nvPr>
        </p:nvSpPr>
        <p:spPr>
          <a:xfrm>
            <a:off x="5715008" y="1600201"/>
            <a:ext cx="2971792" cy="4186253"/>
          </a:xfrm>
        </p:spPr>
        <p:txBody>
          <a:bodyPr>
            <a:normAutofit fontScale="92500"/>
          </a:bodyPr>
          <a:lstStyle/>
          <a:p>
            <a:r>
              <a:rPr lang="ar-OM" b="1" dirty="0"/>
              <a:t>تكشف البيانات عن فجوة واضحة:</a:t>
            </a:r>
            <a:r>
              <a:rPr lang="ar-JO" b="1" dirty="0"/>
              <a:t> </a:t>
            </a:r>
          </a:p>
          <a:p>
            <a:r>
              <a:rPr lang="ar-OM" b="1" dirty="0"/>
              <a:t>على الصعيد العالمي </a:t>
            </a:r>
            <a:r>
              <a:rPr lang="ar-JO" b="1" dirty="0"/>
              <a:t>7</a:t>
            </a:r>
            <a:r>
              <a:rPr lang="ar-OM" b="1" dirty="0"/>
              <a:t> نقاط مئوية </a:t>
            </a:r>
            <a:endParaRPr lang="ar-JO" b="1" dirty="0"/>
          </a:p>
          <a:p>
            <a:r>
              <a:rPr lang="ar-OM" b="1" dirty="0"/>
              <a:t>في البلدان النامية </a:t>
            </a:r>
            <a:r>
              <a:rPr lang="ar-JO" b="1" dirty="0"/>
              <a:t>9</a:t>
            </a:r>
            <a:r>
              <a:rPr lang="ar-OM" b="1" dirty="0"/>
              <a:t> نقاط مئوية.</a:t>
            </a:r>
            <a:endParaRPr lang="ar-JO" b="1" dirty="0"/>
          </a:p>
          <a:p>
            <a:pPr marL="0" indent="0">
              <a:buNone/>
            </a:pPr>
            <a:endParaRPr lang="ar-OM" sz="1300" b="1" dirty="0">
              <a:solidFill>
                <a:schemeClr val="accent6">
                  <a:lumMod val="75000"/>
                </a:schemeClr>
              </a:solidFill>
            </a:endParaRPr>
          </a:p>
          <a:p>
            <a:pPr marL="0" indent="0">
              <a:buNone/>
            </a:pPr>
            <a:endParaRPr lang="ar-OM" sz="1300" b="1" dirty="0">
              <a:solidFill>
                <a:schemeClr val="accent6">
                  <a:lumMod val="75000"/>
                </a:schemeClr>
              </a:solidFill>
            </a:endParaRPr>
          </a:p>
          <a:p>
            <a:pPr marL="0" indent="0">
              <a:buNone/>
            </a:pPr>
            <a:endParaRPr lang="ar-OM" sz="1300" b="1" dirty="0">
              <a:solidFill>
                <a:schemeClr val="accent6">
                  <a:lumMod val="75000"/>
                </a:schemeClr>
              </a:solidFill>
            </a:endParaRPr>
          </a:p>
          <a:p>
            <a:pPr marL="0" indent="0">
              <a:buNone/>
            </a:pPr>
            <a:r>
              <a:rPr lang="ar-JO" sz="1700" b="1" dirty="0">
                <a:solidFill>
                  <a:srgbClr val="D14405"/>
                </a:solidFill>
              </a:rPr>
              <a:t>المصدر: البنك الدولي 2014</a:t>
            </a:r>
            <a:endParaRPr lang="ar-OM" sz="1700" b="1" dirty="0">
              <a:solidFill>
                <a:srgbClr val="D14405"/>
              </a:solidFill>
            </a:endParaRPr>
          </a:p>
          <a:p>
            <a:pPr marL="0" indent="0">
              <a:buNone/>
            </a:pPr>
            <a:endParaRPr lang="ar-OM" sz="1300" b="1" dirty="0">
              <a:solidFill>
                <a:schemeClr val="accent6">
                  <a:lumMod val="75000"/>
                </a:schemeClr>
              </a:solidFill>
            </a:endParaRPr>
          </a:p>
          <a:p>
            <a:pPr marL="0" indent="0">
              <a:buNone/>
            </a:pPr>
            <a:endParaRPr lang="ar-OM" sz="1300" b="1" dirty="0">
              <a:solidFill>
                <a:schemeClr val="accent6">
                  <a:lumMod val="75000"/>
                </a:schemeClr>
              </a:solidFill>
            </a:endParaRPr>
          </a:p>
          <a:p>
            <a:endParaRPr lang="ar-JO" dirty="0"/>
          </a:p>
        </p:txBody>
      </p:sp>
      <p:pic>
        <p:nvPicPr>
          <p:cNvPr id="4" name="Picture 3">
            <a:extLst>
              <a:ext uri="{FF2B5EF4-FFF2-40B4-BE49-F238E27FC236}">
                <a16:creationId xmlns:a16="http://schemas.microsoft.com/office/drawing/2014/main" xmlns="" id="{3BD08313-24A5-4861-8A9B-3317CD83A1BE}"/>
              </a:ext>
            </a:extLst>
          </p:cNvPr>
          <p:cNvPicPr>
            <a:picLocks noChangeAspect="1"/>
          </p:cNvPicPr>
          <p:nvPr/>
        </p:nvPicPr>
        <p:blipFill>
          <a:blip r:embed="rId2" cstate="print"/>
          <a:stretch>
            <a:fillRect/>
          </a:stretch>
        </p:blipFill>
        <p:spPr>
          <a:xfrm>
            <a:off x="642910" y="1714488"/>
            <a:ext cx="4865194" cy="34261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23">
            <a:extLst>
              <a:ext uri="{FF2B5EF4-FFF2-40B4-BE49-F238E27FC236}">
                <a16:creationId xmlns:a16="http://schemas.microsoft.com/office/drawing/2014/main" xmlns="" id="{988F8DD8-60CF-4CA6-9418-127F07FFDA50}"/>
              </a:ext>
            </a:extLst>
          </p:cNvPr>
          <p:cNvPicPr>
            <a:picLocks noGrp="1" noChangeArrowheads="1"/>
          </p:cNvPicPr>
          <p:nvPr>
            <p:ph idx="1"/>
          </p:nvPr>
        </p:nvPicPr>
        <p:blipFill>
          <a:blip r:embed="rId2">
            <a:extLst>
              <a:ext uri="{28A0092B-C50C-407E-A947-70E740481C1C}">
                <a14:useLocalDpi xmlns:a14="http://schemas.microsoft.com/office/drawing/2010/main" xmlns="" val="0"/>
              </a:ext>
            </a:extLst>
          </a:blip>
          <a:srcRect l="-452" t="-3842" r="-2040" b="-3276"/>
          <a:stretch>
            <a:fillRect/>
          </a:stretch>
        </p:blipFill>
        <p:spPr bwMode="auto">
          <a:xfrm>
            <a:off x="0" y="2143116"/>
            <a:ext cx="6072198" cy="4500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572000" y="1357298"/>
            <a:ext cx="4572000" cy="2215991"/>
          </a:xfrm>
          <a:prstGeom prst="rect">
            <a:avLst/>
          </a:prstGeom>
        </p:spPr>
        <p:txBody>
          <a:bodyPr wrap="square">
            <a:spAutoFit/>
          </a:bodyPr>
          <a:lstStyle/>
          <a:p>
            <a:endParaRPr lang="ar-OM" dirty="0"/>
          </a:p>
          <a:p>
            <a:pPr marL="342900" indent="-342900"/>
            <a:r>
              <a:rPr lang="ar-JO" sz="2400" b="1" dirty="0"/>
              <a:t>"لغز" العلاقة المقلوبة بين التقدم في مؤشرات التنمية البشرية </a:t>
            </a:r>
          </a:p>
          <a:p>
            <a:r>
              <a:rPr lang="ar-JO" sz="2400" b="1" dirty="0"/>
              <a:t>وانخفاض مشاركة المرأة الاقتصادية </a:t>
            </a:r>
          </a:p>
          <a:p>
            <a:r>
              <a:rPr lang="ar-JO" sz="2400" b="1" dirty="0"/>
              <a:t>هو السمة الغالبة في المنطقة العربية، </a:t>
            </a:r>
          </a:p>
          <a:p>
            <a:r>
              <a:rPr lang="ar-JO" sz="2400" b="1" dirty="0"/>
              <a:t>ولكنها أكثر وضوحاً في الأردن</a:t>
            </a:r>
          </a:p>
        </p:txBody>
      </p:sp>
      <p:sp>
        <p:nvSpPr>
          <p:cNvPr id="6" name="TextBox 5"/>
          <p:cNvSpPr txBox="1"/>
          <p:nvPr/>
        </p:nvSpPr>
        <p:spPr>
          <a:xfrm>
            <a:off x="214282" y="285728"/>
            <a:ext cx="4143436" cy="954107"/>
          </a:xfrm>
          <a:prstGeom prst="rect">
            <a:avLst/>
          </a:prstGeom>
          <a:noFill/>
        </p:spPr>
        <p:txBody>
          <a:bodyPr wrap="square" rtlCol="1">
            <a:spAutoFit/>
          </a:bodyPr>
          <a:lstStyle/>
          <a:p>
            <a:pPr algn="ctr"/>
            <a:r>
              <a:rPr lang="ar-SA" sz="2800" b="1" dirty="0">
                <a:solidFill>
                  <a:srgbClr val="FFFF00"/>
                </a:solidFill>
              </a:rPr>
              <a:t>مشاركة </a:t>
            </a:r>
            <a:r>
              <a:rPr lang="ar-JO" sz="2800" b="1" dirty="0">
                <a:solidFill>
                  <a:srgbClr val="FFFF00"/>
                </a:solidFill>
              </a:rPr>
              <a:t>الرجال والنساء </a:t>
            </a:r>
            <a:r>
              <a:rPr lang="ar-SA" sz="2800" b="1" dirty="0">
                <a:solidFill>
                  <a:srgbClr val="FFFF00"/>
                </a:solidFill>
              </a:rPr>
              <a:t>في القوى العاملة في </a:t>
            </a:r>
            <a:r>
              <a:rPr lang="ar-JO" sz="2800" b="1" dirty="0">
                <a:solidFill>
                  <a:srgbClr val="FFFF00"/>
                </a:solidFill>
              </a:rPr>
              <a:t>المنطقة العربية</a:t>
            </a:r>
          </a:p>
        </p:txBody>
      </p:sp>
      <p:sp>
        <p:nvSpPr>
          <p:cNvPr id="7" name="Rectangle 6"/>
          <p:cNvSpPr/>
          <p:nvPr/>
        </p:nvSpPr>
        <p:spPr>
          <a:xfrm>
            <a:off x="6215074" y="5357826"/>
            <a:ext cx="2902306" cy="707886"/>
          </a:xfrm>
          <a:prstGeom prst="rect">
            <a:avLst/>
          </a:prstGeom>
        </p:spPr>
        <p:txBody>
          <a:bodyPr wrap="square">
            <a:spAutoFit/>
          </a:bodyPr>
          <a:lstStyle/>
          <a:p>
            <a:r>
              <a:rPr lang="ar-JO" sz="2000" b="1" dirty="0">
                <a:solidFill>
                  <a:schemeClr val="accent6">
                    <a:lumMod val="75000"/>
                  </a:schemeClr>
                </a:solidFill>
              </a:rPr>
              <a:t>المصدر: مؤشرات التنمية </a:t>
            </a:r>
            <a:r>
              <a:rPr lang="ar-JO" sz="2000" b="1" dirty="0" smtClean="0">
                <a:solidFill>
                  <a:schemeClr val="accent6">
                    <a:lumMod val="75000"/>
                  </a:schemeClr>
                </a:solidFill>
              </a:rPr>
              <a:t>العالمية، البنك </a:t>
            </a:r>
            <a:r>
              <a:rPr lang="ar-JO" sz="2000" b="1" dirty="0">
                <a:solidFill>
                  <a:schemeClr val="accent6">
                    <a:lumMod val="75000"/>
                  </a:schemeClr>
                </a:solidFill>
              </a:rPr>
              <a:t>الدولي 2013</a:t>
            </a:r>
            <a:endParaRPr lang="ar-OM"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2225</Words>
  <Application>Microsoft Office PowerPoint</Application>
  <PresentationFormat>On-screen Show (4:3)</PresentationFormat>
  <Paragraphs>169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  الفجوة بين الجنسين في التنمية المستدامة:  أرقام ترسم إطار الواقع، وتحدد مجالات المستقبل  </vt:lpstr>
      <vt:lpstr>الفجوة بين الجنسين في التنمية المستدامة:  أرقام ترسم إطار الواقع، وتحدد مجالات المستقبل</vt:lpstr>
      <vt:lpstr>الفجوة بين الجنسين في التنمية المستدامة:  أرقام ترسم إطار الواقع، وتحدد مجالات المستقبل  </vt:lpstr>
      <vt:lpstr>Slide 7</vt:lpstr>
      <vt:lpstr>الفجوة بين الجنسين في الوصول إلى التمويل</vt:lpstr>
      <vt:lpstr>Slide 9</vt:lpstr>
      <vt:lpstr>Slide 10</vt:lpstr>
      <vt:lpstr>المرأة في الشركات:  هل هناك فروق تعزى إلى جنس المالك أو المدير أو عضو مجلس الإدارة؟</vt:lpstr>
      <vt:lpstr>  المرأة العربية في قطاع الأعمال والمهن  والقطاع العام  </vt:lpstr>
      <vt:lpstr>أمثلة من الدول العربية </vt:lpstr>
      <vt:lpstr>Slide 14</vt:lpstr>
      <vt:lpstr> محددات مشاركة المرأة في التنمية المستدامة: ما هي المعيقات إذن؟     </vt:lpstr>
      <vt:lpstr>محددات مشاركة المرأة في التنمية المستدامة: ما هي المعيقات إذن؟</vt:lpstr>
      <vt:lpstr> المشاركة في القرار السياسي: المرأة العربية في البرلمان</vt:lpstr>
      <vt:lpstr>ورقة سياسات أصدرتها شبكة البرلمانيات العربيات للمساواة  لرفع نسبة تمثيل النساء في المواقع القيادية في الأحزاب السياسية والقوائم الانتخابية الحزبية</vt:lpstr>
      <vt:lpstr>و لتحقيق الأهداف السابقة فإن الشبكة تدعو إلى اتخاذ الإجراءات التالية:  </vt:lpstr>
      <vt:lpstr>Slide 20</vt:lpstr>
      <vt:lpstr>Slide 21</vt:lpstr>
      <vt:lpstr>Slide 22</vt:lpstr>
      <vt:lpstr>تمثيل النساء في المواقع القيادية</vt:lpstr>
      <vt:lpstr>كم ميلا علينا أن نركض بعد لتحقيق المساواة والمناصفة وإغلاق الفجوة بين الجنسين؟</vt:lpstr>
      <vt:lpstr>مرأة+ رجل (في صنع القرار)                عالم أفضل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تحول دون المشاركة الكاملة للمرأة العربية في التنمية المستدامة: الهدف الخامس نموذجا</dc:title>
  <dc:creator>user</dc:creator>
  <cp:lastModifiedBy>user</cp:lastModifiedBy>
  <cp:revision>162</cp:revision>
  <dcterms:created xsi:type="dcterms:W3CDTF">2018-04-23T07:59:08Z</dcterms:created>
  <dcterms:modified xsi:type="dcterms:W3CDTF">2018-04-23T17:27:14Z</dcterms:modified>
</cp:coreProperties>
</file>